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JPG" ContentType="image/.jp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13"/>
  </p:handoutMasterIdLst>
  <p:sldIdLst>
    <p:sldId id="622" r:id="rId3"/>
    <p:sldId id="604" r:id="rId4"/>
    <p:sldId id="634" r:id="rId6"/>
    <p:sldId id="635" r:id="rId7"/>
    <p:sldId id="637" r:id="rId8"/>
    <p:sldId id="636" r:id="rId9"/>
    <p:sldId id="638" r:id="rId10"/>
    <p:sldId id="639" r:id="rId11"/>
    <p:sldId id="610" r:id="rId12"/>
  </p:sldIdLst>
  <p:sldSz cx="12195175" cy="6858000"/>
  <p:notesSz cx="6858000" cy="9144000"/>
  <p:custDataLst>
    <p:tags r:id="rId1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0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bsburg Accelerator" initials="H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DDB7B"/>
    <a:srgbClr val="FF9966"/>
    <a:srgbClr val="FFCC00"/>
    <a:srgbClr val="FF6600"/>
    <a:srgbClr val="FFCC66"/>
    <a:srgbClr val="DE5A00"/>
    <a:srgbClr val="D3E3EE"/>
    <a:srgbClr val="365A86"/>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51" autoAdjust="0"/>
    <p:restoredTop sz="95840" autoAdjust="0"/>
  </p:normalViewPr>
  <p:slideViewPr>
    <p:cSldViewPr showGuides="1">
      <p:cViewPr varScale="1">
        <p:scale>
          <a:sx n="82" d="100"/>
          <a:sy n="82" d="100"/>
        </p:scale>
        <p:origin x="499" y="72"/>
      </p:cViewPr>
      <p:guideLst>
        <p:guide orient="horz" pos="2160"/>
        <p:guide pos="380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gs" Target="tags/tag1.xml"/><Relationship Id="rId17" Type="http://schemas.openxmlformats.org/officeDocument/2006/relationships/commentAuthors" Target="commentAuthors.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handoutMaster" Target="handoutMasters/handoutMaster1.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cs typeface="Times New Roman" panose="02020603050405020304"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Times New Roman" panose="02020603050405020304" charset="0"/>
              </a:rPr>
            </a:fld>
            <a:endParaRPr lang="zh-CN" altLang="en-US">
              <a:cs typeface="Times New Roman" panose="02020603050405020304"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cs typeface="Times New Roman" panose="02020603050405020304"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Times New Roman" panose="02020603050405020304" charset="0"/>
              </a:rPr>
            </a:fld>
            <a:endParaRPr lang="zh-CN" altLang="en-US">
              <a:cs typeface="Times New Roman" panose="02020603050405020304"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cs typeface="Times New Roman" panose="02020603050405020304" charset="0"/>
              </a:defRPr>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cs typeface="Times New Roman" panose="02020603050405020304" charset="0"/>
              </a:defRPr>
            </a:lvl1pPr>
          </a:lstStyle>
          <a:p>
            <a:fld id="{0288307D-C004-49D7-A7A8-488D5AC6BCC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cs typeface="Times New Roman" panose="02020603050405020304" charset="0"/>
              </a:defRPr>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cs typeface="Times New Roman" panose="02020603050405020304" charset="0"/>
              </a:defRPr>
            </a:lvl1pPr>
          </a:lstStyle>
          <a:p>
            <a:fld id="{99CB287B-7148-4D76-9C35-148CF1E1BB5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Times New Roman" panose="02020603050405020304" charset="0"/>
      </a:defRPr>
    </a:lvl1pPr>
    <a:lvl2pPr marL="457200" algn="l" defTabSz="914400" rtl="0" eaLnBrk="1" latinLnBrk="0" hangingPunct="1">
      <a:defRPr sz="1200" kern="1200">
        <a:solidFill>
          <a:schemeClr val="tx1"/>
        </a:solidFill>
        <a:latin typeface="+mn-lt"/>
        <a:ea typeface="+mn-ea"/>
        <a:cs typeface="Times New Roman" panose="02020603050405020304" charset="0"/>
      </a:defRPr>
    </a:lvl2pPr>
    <a:lvl3pPr marL="914400" algn="l" defTabSz="914400" rtl="0" eaLnBrk="1" latinLnBrk="0" hangingPunct="1">
      <a:defRPr sz="1200" kern="1200">
        <a:solidFill>
          <a:schemeClr val="tx1"/>
        </a:solidFill>
        <a:latin typeface="+mn-lt"/>
        <a:ea typeface="+mn-ea"/>
        <a:cs typeface="Times New Roman" panose="02020603050405020304" charset="0"/>
      </a:defRPr>
    </a:lvl3pPr>
    <a:lvl4pPr marL="1371600" algn="l" defTabSz="914400" rtl="0" eaLnBrk="1" latinLnBrk="0" hangingPunct="1">
      <a:defRPr sz="1200" kern="1200">
        <a:solidFill>
          <a:schemeClr val="tx1"/>
        </a:solidFill>
        <a:latin typeface="+mn-lt"/>
        <a:ea typeface="+mn-ea"/>
        <a:cs typeface="Times New Roman" panose="02020603050405020304" charset="0"/>
      </a:defRPr>
    </a:lvl4pPr>
    <a:lvl5pPr marL="1828800" algn="l" defTabSz="914400" rtl="0" eaLnBrk="1" latinLnBrk="0" hangingPunct="1">
      <a:defRPr sz="1200" kern="1200">
        <a:solidFill>
          <a:schemeClr val="tx1"/>
        </a:solidFill>
        <a:latin typeface="+mn-lt"/>
        <a:ea typeface="+mn-ea"/>
        <a:cs typeface="Times New Roman" panose="0202060305040502030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473F681-7291-41D2-A146-1FB28A7F620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473F681-7291-41D2-A146-1FB28A7F620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473F681-7291-41D2-A146-1FB28A7F620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473F681-7291-41D2-A146-1FB28A7F620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以</a:t>
            </a:r>
            <a:r>
              <a:rPr lang="zh-CN" altLang="en-US">
                <a:sym typeface="+mn-ea"/>
              </a:rPr>
              <a:t>建房为例</a:t>
            </a:r>
            <a:endParaRPr lang="zh-CN" altLang="en-US">
              <a:sym typeface="+mn-ea"/>
            </a:endParaRPr>
          </a:p>
          <a:p>
            <a:r>
              <a:rPr lang="zh-CN" altLang="en-US">
                <a:sym typeface="+mn-ea"/>
              </a:rPr>
              <a:t>如果不使用云计算，就得自己打地基、盖楼、通水电气、装电梯、搞装修</a:t>
            </a:r>
            <a:endParaRPr lang="zh-CN" altLang="en-US"/>
          </a:p>
          <a:p>
            <a:r>
              <a:rPr lang="zh-CN" altLang="en-US">
                <a:sym typeface="+mn-ea"/>
              </a:rPr>
              <a:t>有了IaaS，地基和楼已经帮你建好了，我们需要自己通水电气、装电梯、搞装修</a:t>
            </a:r>
            <a:endParaRPr lang="zh-CN" altLang="en-US"/>
          </a:p>
          <a:p>
            <a:r>
              <a:rPr lang="zh-CN" altLang="en-US">
                <a:sym typeface="+mn-ea"/>
              </a:rPr>
              <a:t>有了PaaS ，楼盖好了，水电气通了，电梯等设施也有了，拿到的是毛坯房，需要自己装修</a:t>
            </a:r>
            <a:endParaRPr lang="zh-CN" altLang="en-US"/>
          </a:p>
          <a:p>
            <a:r>
              <a:rPr lang="zh-CN" altLang="en-US">
                <a:sym typeface="+mn-ea"/>
              </a:rPr>
              <a:t>有了SaaS，连装修都不用搞，领包入住就行。</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473F681-7291-41D2-A146-1FB28A7F620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473F681-7291-41D2-A146-1FB28A7F620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从程序员角度总结来说</a:t>
            </a:r>
            <a:endParaRPr lang="zh-CN" altLang="en-US"/>
          </a:p>
          <a:p>
            <a:r>
              <a:rPr lang="zh-CN" altLang="en-US"/>
              <a:t>敏捷：在网上快速操作就能获得计算资源</a:t>
            </a:r>
            <a:endParaRPr lang="zh-CN" altLang="en-US"/>
          </a:p>
          <a:p>
            <a:r>
              <a:rPr lang="zh-CN" altLang="en-US"/>
              <a:t>弹性：可以根据需要对计算资源实时调整</a:t>
            </a:r>
            <a:endParaRPr lang="zh-CN" altLang="en-US"/>
          </a:p>
          <a:p>
            <a:r>
              <a:rPr lang="zh-CN" altLang="en-US"/>
              <a:t>省钱：不需要买断服务器，实际用了多少资源，就付多少费用</a:t>
            </a:r>
            <a:endParaRPr lang="zh-CN" altLang="en-US"/>
          </a:p>
          <a:p>
            <a:r>
              <a:rPr lang="zh-CN" altLang="en-US"/>
              <a:t>全球化：遍布全球的数据中心，可以让计算资源离用户更近，降低延迟，提升体验</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473F681-7291-41D2-A146-1FB28A7F620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CB287B-7148-4D76-9C35-148CF1E1BB5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638" y="2130426"/>
            <a:ext cx="10365899"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9276" y="3886200"/>
            <a:ext cx="8536623"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A2783952-BB44-4068-B06C-62753303463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A2F1B9-D298-464A-9AAD-E7F269347961}"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2783952-BB44-4068-B06C-62753303463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A2F1B9-D298-464A-9AAD-E7F269347961}"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1792903" y="274639"/>
            <a:ext cx="3658553"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13012" y="274639"/>
            <a:ext cx="10776639"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2783952-BB44-4068-B06C-62753303463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A2F1B9-D298-464A-9AAD-E7F269347961}"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2783952-BB44-4068-B06C-62753303463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A2F1B9-D298-464A-9AAD-E7F269347961}"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335" y="4406901"/>
            <a:ext cx="10365899"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335" y="2906713"/>
            <a:ext cx="10365899"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A2783952-BB44-4068-B06C-62753303463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A2F1B9-D298-464A-9AAD-E7F269347961}"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13012" y="1600201"/>
            <a:ext cx="721759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8233862" y="1600201"/>
            <a:ext cx="721759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A2783952-BB44-4068-B06C-62753303463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8A2F1B9-D298-464A-9AAD-E7F26934796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59" y="274638"/>
            <a:ext cx="10975658"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759" y="1535113"/>
            <a:ext cx="538832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759" y="2174875"/>
            <a:ext cx="53883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4980" y="1535113"/>
            <a:ext cx="53904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4980" y="2174875"/>
            <a:ext cx="53904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A2783952-BB44-4068-B06C-62753303463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8A2F1B9-D298-464A-9AAD-E7F26934796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A2783952-BB44-4068-B06C-62753303463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8A2F1B9-D298-464A-9AAD-E7F26934796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2783952-BB44-4068-B06C-62753303463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8A2F1B9-D298-464A-9AAD-E7F269347961}"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59" y="273050"/>
            <a:ext cx="4012129"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7974" y="273051"/>
            <a:ext cx="681744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759" y="1435101"/>
            <a:ext cx="401212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2783952-BB44-4068-B06C-62753303463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8A2F1B9-D298-464A-9AAD-E7F26934796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340" y="4800600"/>
            <a:ext cx="7317105"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90340" y="612775"/>
            <a:ext cx="731710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90340" y="5367338"/>
            <a:ext cx="731710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2783952-BB44-4068-B06C-62753303463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8A2F1B9-D298-464A-9AAD-E7F26934796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759" y="274638"/>
            <a:ext cx="10975658"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759" y="1600201"/>
            <a:ext cx="10975658"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759" y="6356351"/>
            <a:ext cx="2845541" cy="365125"/>
          </a:xfrm>
          <a:prstGeom prst="rect">
            <a:avLst/>
          </a:prstGeom>
        </p:spPr>
        <p:txBody>
          <a:bodyPr vert="horz" lIns="91440" tIns="45720" rIns="91440" bIns="45720" rtlCol="0" anchor="ctr"/>
          <a:lstStyle>
            <a:lvl1pPr algn="l">
              <a:defRPr sz="1200">
                <a:solidFill>
                  <a:schemeClr val="tx1">
                    <a:tint val="75000"/>
                  </a:schemeClr>
                </a:solidFill>
                <a:cs typeface="Times New Roman" panose="02020603050405020304" charset="0"/>
              </a:defRPr>
            </a:lvl1pPr>
          </a:lstStyle>
          <a:p>
            <a:fld id="{A2783952-BB44-4068-B06C-627533034631}" type="datetimeFigureOut">
              <a:rPr lang="zh-CN" altLang="en-US" smtClean="0"/>
            </a:fld>
            <a:endParaRPr lang="zh-CN" altLang="en-US"/>
          </a:p>
        </p:txBody>
      </p:sp>
      <p:sp>
        <p:nvSpPr>
          <p:cNvPr id="5" name="页脚占位符 4"/>
          <p:cNvSpPr>
            <a:spLocks noGrp="1"/>
          </p:cNvSpPr>
          <p:nvPr>
            <p:ph type="ftr" sz="quarter" idx="3"/>
          </p:nvPr>
        </p:nvSpPr>
        <p:spPr>
          <a:xfrm>
            <a:off x="4166685" y="6356351"/>
            <a:ext cx="3861805" cy="365125"/>
          </a:xfrm>
          <a:prstGeom prst="rect">
            <a:avLst/>
          </a:prstGeom>
        </p:spPr>
        <p:txBody>
          <a:bodyPr vert="horz" lIns="91440" tIns="45720" rIns="91440" bIns="45720" rtlCol="0" anchor="ctr"/>
          <a:lstStyle>
            <a:lvl1pPr algn="ctr">
              <a:defRPr sz="1200">
                <a:solidFill>
                  <a:schemeClr val="tx1">
                    <a:tint val="75000"/>
                  </a:schemeClr>
                </a:solidFill>
                <a:cs typeface="Times New Roman" panose="02020603050405020304" charset="0"/>
              </a:defRPr>
            </a:lvl1pPr>
          </a:lstStyle>
          <a:p>
            <a:endParaRPr lang="zh-CN" altLang="en-US"/>
          </a:p>
        </p:txBody>
      </p:sp>
      <p:sp>
        <p:nvSpPr>
          <p:cNvPr id="6" name="灯片编号占位符 5"/>
          <p:cNvSpPr>
            <a:spLocks noGrp="1"/>
          </p:cNvSpPr>
          <p:nvPr>
            <p:ph type="sldNum" sz="quarter" idx="4"/>
          </p:nvPr>
        </p:nvSpPr>
        <p:spPr>
          <a:xfrm>
            <a:off x="8739875" y="6356351"/>
            <a:ext cx="2845541" cy="365125"/>
          </a:xfrm>
          <a:prstGeom prst="rect">
            <a:avLst/>
          </a:prstGeom>
        </p:spPr>
        <p:txBody>
          <a:bodyPr vert="horz" lIns="91440" tIns="45720" rIns="91440" bIns="45720" rtlCol="0" anchor="ctr"/>
          <a:lstStyle>
            <a:lvl1pPr algn="r">
              <a:defRPr sz="1200">
                <a:solidFill>
                  <a:schemeClr val="tx1">
                    <a:tint val="75000"/>
                  </a:schemeClr>
                </a:solidFill>
                <a:cs typeface="Times New Roman" panose="02020603050405020304" charset="0"/>
              </a:defRPr>
            </a:lvl1pPr>
          </a:lstStyle>
          <a:p>
            <a:fld id="{18A2F1B9-D298-464A-9AAD-E7F26934796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Times New Roman" panose="02020603050405020304" charset="0"/>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Times New Roman" panose="0202060305040502030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Times New Roman" panose="0202060305040502030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Times New Roman" panose="0202060305040502030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Times New Roman" panose="0202060305040502030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Times New Roman" panose="0202060305040502030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vmlDrawing" Target="../drawings/vmlDrawing1.vml"/><Relationship Id="rId4" Type="http://schemas.openxmlformats.org/officeDocument/2006/relationships/slideLayout" Target="../slideLayouts/slideLayout7.xml"/><Relationship Id="rId3" Type="http://schemas.openxmlformats.org/officeDocument/2006/relationships/image" Target="../media/image3.wmf"/><Relationship Id="rId2" Type="http://schemas.openxmlformats.org/officeDocument/2006/relationships/oleObject" Target="../embeddings/oleObject1.bin"/><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vmlDrawing" Target="../drawings/vmlDrawing2.vml"/><Relationship Id="rId6"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wmf"/><Relationship Id="rId2" Type="http://schemas.openxmlformats.org/officeDocument/2006/relationships/oleObject" Target="../embeddings/oleObject2.bin"/><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vmlDrawing" Target="../drawings/vmlDrawing3.vml"/><Relationship Id="rId5" Type="http://schemas.openxmlformats.org/officeDocument/2006/relationships/slideLayout" Target="../slideLayouts/slideLayout7.xml"/><Relationship Id="rId4" Type="http://schemas.openxmlformats.org/officeDocument/2006/relationships/image" Target="../media/image3.wmf"/><Relationship Id="rId3" Type="http://schemas.openxmlformats.org/officeDocument/2006/relationships/oleObject" Target="../embeddings/oleObject3.bin"/><Relationship Id="rId2" Type="http://schemas.openxmlformats.org/officeDocument/2006/relationships/image" Target="../media/image2.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vmlDrawing" Target="../drawings/vmlDrawing4.vml"/><Relationship Id="rId4" Type="http://schemas.openxmlformats.org/officeDocument/2006/relationships/slideLayout" Target="../slideLayouts/slideLayout7.xml"/><Relationship Id="rId3" Type="http://schemas.openxmlformats.org/officeDocument/2006/relationships/image" Target="../media/image3.wmf"/><Relationship Id="rId2" Type="http://schemas.openxmlformats.org/officeDocument/2006/relationships/oleObject" Target="../embeddings/oleObject4.bin"/><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vmlDrawing" Target="../drawings/vmlDrawing5.vml"/><Relationship Id="rId5" Type="http://schemas.openxmlformats.org/officeDocument/2006/relationships/slideLayout" Target="../slideLayouts/slideLayout7.xml"/><Relationship Id="rId4" Type="http://schemas.openxmlformats.org/officeDocument/2006/relationships/image" Target="../media/image7.png"/><Relationship Id="rId3" Type="http://schemas.openxmlformats.org/officeDocument/2006/relationships/image" Target="../media/image3.wmf"/><Relationship Id="rId2" Type="http://schemas.openxmlformats.org/officeDocument/2006/relationships/oleObject" Target="../embeddings/oleObject5.bin"/><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vmlDrawing" Target="../drawings/vmlDrawing6.vml"/><Relationship Id="rId5" Type="http://schemas.openxmlformats.org/officeDocument/2006/relationships/slideLayout" Target="../slideLayouts/slideLayout7.xml"/><Relationship Id="rId4" Type="http://schemas.openxmlformats.org/officeDocument/2006/relationships/image" Target="../media/image8.jpeg"/><Relationship Id="rId3" Type="http://schemas.openxmlformats.org/officeDocument/2006/relationships/image" Target="../media/image3.wmf"/><Relationship Id="rId2" Type="http://schemas.openxmlformats.org/officeDocument/2006/relationships/oleObject" Target="../embeddings/oleObject6.bin"/><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vmlDrawing" Target="../drawings/vmlDrawing7.vml"/><Relationship Id="rId4" Type="http://schemas.openxmlformats.org/officeDocument/2006/relationships/slideLayout" Target="../slideLayouts/slideLayout7.xml"/><Relationship Id="rId3" Type="http://schemas.openxmlformats.org/officeDocument/2006/relationships/image" Target="../media/image3.wmf"/><Relationship Id="rId2" Type="http://schemas.openxmlformats.org/officeDocument/2006/relationships/oleObject" Target="../embeddings/oleObject7.bin"/><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10.jpe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CC00"/>
        </a:solidFill>
        <a:effectLst/>
      </p:bgPr>
    </p:bg>
    <p:spTree>
      <p:nvGrpSpPr>
        <p:cNvPr id="1" name=""/>
        <p:cNvGrpSpPr/>
        <p:nvPr/>
      </p:nvGrpSpPr>
      <p:grpSpPr>
        <a:xfrm>
          <a:off x="0" y="0"/>
          <a:ext cx="0" cy="0"/>
          <a:chOff x="0" y="0"/>
          <a:chExt cx="0" cy="0"/>
        </a:xfrm>
      </p:grpSpPr>
      <p:sp>
        <p:nvSpPr>
          <p:cNvPr id="6" name="矩形 5"/>
          <p:cNvSpPr/>
          <p:nvPr/>
        </p:nvSpPr>
        <p:spPr>
          <a:xfrm>
            <a:off x="1589" y="2888939"/>
            <a:ext cx="12192000" cy="60006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 name="TextBox 3"/>
          <p:cNvSpPr txBox="1"/>
          <p:nvPr/>
        </p:nvSpPr>
        <p:spPr>
          <a:xfrm>
            <a:off x="36914" y="-1911593"/>
            <a:ext cx="5059045" cy="10761980"/>
          </a:xfrm>
          <a:prstGeom prst="rect">
            <a:avLst/>
          </a:prstGeom>
          <a:noFill/>
          <a:effectLst>
            <a:outerShdw blurRad="165100" dist="76200" dir="1200000" algn="tl" rotWithShape="0">
              <a:prstClr val="black">
                <a:alpha val="10000"/>
              </a:prstClr>
            </a:outerShdw>
          </a:effectLst>
        </p:spPr>
        <p:txBody>
          <a:bodyPr wrap="none" rtlCol="0">
            <a:spAutoFit/>
          </a:bodyPr>
          <a:lstStyle/>
          <a:p>
            <a:r>
              <a:rPr lang="en-US" altLang="zh-CN" sz="69335">
                <a:solidFill>
                  <a:schemeClr val="bg1"/>
                </a:solidFill>
                <a:latin typeface="+mj-lt"/>
              </a:rPr>
              <a:t>6</a:t>
            </a:r>
            <a:endParaRPr lang="en-US" altLang="zh-CN" sz="69335">
              <a:solidFill>
                <a:schemeClr val="bg1"/>
              </a:solidFill>
              <a:latin typeface="+mj-lt"/>
            </a:endParaRPr>
          </a:p>
        </p:txBody>
      </p:sp>
      <p:sp>
        <p:nvSpPr>
          <p:cNvPr id="3" name="矩形 2"/>
          <p:cNvSpPr/>
          <p:nvPr/>
        </p:nvSpPr>
        <p:spPr>
          <a:xfrm>
            <a:off x="8926118" y="1863019"/>
            <a:ext cx="2752090" cy="993775"/>
          </a:xfrm>
          <a:prstGeom prst="rect">
            <a:avLst/>
          </a:prstGeom>
        </p:spPr>
        <p:txBody>
          <a:bodyPr wrap="none">
            <a:spAutoFit/>
          </a:bodyPr>
          <a:lstStyle/>
          <a:p>
            <a:pPr lvl="0" algn="r"/>
            <a:r>
              <a:rPr lang="en-US" altLang="zh-CN" sz="5865">
                <a:solidFill>
                  <a:schemeClr val="bg1"/>
                </a:solidFill>
                <a:latin typeface="Impact" panose="020B0806030902050204"/>
              </a:rPr>
              <a:t>PART SIX</a:t>
            </a:r>
            <a:endParaRPr lang="zh-CN" altLang="en-US" sz="5865">
              <a:solidFill>
                <a:schemeClr val="bg1"/>
              </a:solidFill>
              <a:latin typeface="Impact" panose="020B0806030902050204"/>
            </a:endParaRPr>
          </a:p>
        </p:txBody>
      </p:sp>
      <p:pic>
        <p:nvPicPr>
          <p:cNvPr id="2" name="图片 1" descr="封面-白色"/>
          <p:cNvPicPr>
            <a:picLocks noChangeAspect="1"/>
          </p:cNvPicPr>
          <p:nvPr/>
        </p:nvPicPr>
        <p:blipFill>
          <a:blip r:embed="rId1"/>
          <a:srcRect l="24343" t="29278" r="48801" b="27158"/>
          <a:stretch>
            <a:fillRect/>
          </a:stretch>
        </p:blipFill>
        <p:spPr>
          <a:xfrm>
            <a:off x="5809721" y="2661073"/>
            <a:ext cx="6400800" cy="4141893"/>
          </a:xfrm>
          <a:prstGeom prst="rect">
            <a:avLst/>
          </a:prstGeom>
        </p:spPr>
      </p:pic>
      <p:sp>
        <p:nvSpPr>
          <p:cNvPr id="5" name="文本框 4"/>
          <p:cNvSpPr txBox="1"/>
          <p:nvPr/>
        </p:nvSpPr>
        <p:spPr>
          <a:xfrm>
            <a:off x="6961928" y="3488605"/>
            <a:ext cx="4065058" cy="645160"/>
          </a:xfrm>
          <a:prstGeom prst="rect">
            <a:avLst/>
          </a:prstGeom>
        </p:spPr>
        <p:txBody>
          <a:bodyPr>
            <a:spAutoFit/>
            <a:extLst>
              <a:ext uri="{4A0BC546-FE56-4ADE-93B0-CB8AF2F6F144}">
                <wpsdc:textFrameExt xmlns:wpsdc="http://www.wps.cn/officeDocument/2022/drawingmlCustomData" type="text"/>
              </a:ext>
            </a:extLst>
          </a:bodyPr>
          <a:p>
            <a:pPr algn="l"/>
            <a:r>
              <a:rPr lang="zh-CN" altLang="en-US" sz="3600">
                <a:latin typeface="Arial" panose="020B0604020202020204" pitchFamily="34" charset="0"/>
                <a:ea typeface="微软雅黑" panose="020B0503020204020204" pitchFamily="34" charset="-122"/>
              </a:rPr>
              <a:t>云计算</a:t>
            </a:r>
            <a:r>
              <a:rPr lang="zh-CN" altLang="en-US" sz="3600">
                <a:latin typeface="Arial" panose="020B0604020202020204" pitchFamily="34" charset="0"/>
                <a:ea typeface="微软雅黑" panose="020B0503020204020204" pitchFamily="34" charset="-122"/>
              </a:rPr>
              <a:t>基础</a:t>
            </a:r>
            <a:endParaRPr lang="zh-CN" altLang="en-US" sz="3600">
              <a:latin typeface="Arial" panose="020B0604020202020204" pitchFamily="34" charset="0"/>
              <a:ea typeface="微软雅黑" panose="020B0503020204020204" pitchFamily="34" charset="-122"/>
            </a:endParaRP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191976"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55675"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045" y="44450"/>
            <a:ext cx="3205480" cy="626745"/>
          </a:xfrm>
          <a:prstGeom prst="rect">
            <a:avLst/>
          </a:prstGeom>
        </p:spPr>
      </p:pic>
      <p:graphicFrame>
        <p:nvGraphicFramePr>
          <p:cNvPr id="9" name="对象 8">
            <a:hlinkClick r:id="" action="ppaction://ole?verb=0"/>
          </p:cNvPr>
          <p:cNvGraphicFramePr>
            <a:graphicFrameLocks noChangeAspect="1"/>
          </p:cNvGraphicFramePr>
          <p:nvPr/>
        </p:nvGraphicFramePr>
        <p:xfrm>
          <a:off x="6040120" y="3321050"/>
          <a:ext cx="114300" cy="215900"/>
        </p:xfrm>
        <a:graphic>
          <a:graphicData uri="http://schemas.openxmlformats.org/presentationml/2006/ole">
            <mc:AlternateContent xmlns:mc="http://schemas.openxmlformats.org/markup-compatibility/2006">
              <mc:Choice xmlns:v="urn:schemas-microsoft-com:vml" Requires="v">
                <p:oleObj spid="_x0000_s6" name="" r:id="rId2" imgW="114300" imgH="215900" progId="Equation.KSEE3">
                  <p:embed/>
                </p:oleObj>
              </mc:Choice>
              <mc:Fallback>
                <p:oleObj name="" r:id="rId2" imgW="114300" imgH="215900" progId="Equation.KSEE3">
                  <p:embed/>
                  <p:pic>
                    <p:nvPicPr>
                      <p:cNvPr id="0" name="图片 1025"/>
                      <p:cNvPicPr/>
                      <p:nvPr/>
                    </p:nvPicPr>
                    <p:blipFill>
                      <a:blip r:embed="rId3"/>
                      <a:stretch>
                        <a:fillRect/>
                      </a:stretch>
                    </p:blipFill>
                    <p:spPr>
                      <a:xfrm>
                        <a:off x="6040120" y="3321050"/>
                        <a:ext cx="114300" cy="215900"/>
                      </a:xfrm>
                      <a:prstGeom prst="rect">
                        <a:avLst/>
                      </a:prstGeom>
                    </p:spPr>
                  </p:pic>
                </p:oleObj>
              </mc:Fallback>
            </mc:AlternateContent>
          </a:graphicData>
        </a:graphic>
      </p:graphicFrame>
      <p:sp>
        <p:nvSpPr>
          <p:cNvPr id="14" name="文本框 13"/>
          <p:cNvSpPr txBox="1"/>
          <p:nvPr/>
        </p:nvSpPr>
        <p:spPr>
          <a:xfrm>
            <a:off x="606425" y="692785"/>
            <a:ext cx="4065270" cy="521970"/>
          </a:xfrm>
          <a:prstGeom prst="rect">
            <a:avLst/>
          </a:prstGeom>
          <a:noFill/>
        </p:spPr>
        <p:txBody>
          <a:bodyPr wrap="square" rtlCol="0">
            <a:spAutoFit/>
          </a:bodyPr>
          <a:p>
            <a:r>
              <a:rPr lang="zh-CN" altLang="en-US" sz="2800" b="1"/>
              <a:t>什么是云计算</a:t>
            </a:r>
            <a:r>
              <a:rPr lang="zh-CN" altLang="en-US" sz="2800"/>
              <a:t>？</a:t>
            </a:r>
            <a:endParaRPr lang="zh-CN" altLang="en-US" sz="2800"/>
          </a:p>
        </p:txBody>
      </p:sp>
      <p:sp>
        <p:nvSpPr>
          <p:cNvPr id="15" name="文本框 14"/>
          <p:cNvSpPr txBox="1"/>
          <p:nvPr/>
        </p:nvSpPr>
        <p:spPr>
          <a:xfrm>
            <a:off x="782320" y="1412875"/>
            <a:ext cx="10440670" cy="1938020"/>
          </a:xfrm>
          <a:prstGeom prst="rect">
            <a:avLst/>
          </a:prstGeom>
          <a:noFill/>
        </p:spPr>
        <p:txBody>
          <a:bodyPr wrap="square" rtlCol="0">
            <a:spAutoFit/>
          </a:bodyPr>
          <a:p>
            <a:r>
              <a:rPr lang="zh-CN" altLang="en-US" sz="2400"/>
              <a:t>美国国家标准与技术研究院（NIST）定义：</a:t>
            </a:r>
            <a:endParaRPr lang="zh-CN" altLang="en-US" sz="2400"/>
          </a:p>
          <a:p>
            <a:pPr indent="457200"/>
            <a:r>
              <a:rPr lang="zh-CN" altLang="en-US" sz="2400"/>
              <a:t>云计算是一种模型，它可以实现</a:t>
            </a:r>
            <a:r>
              <a:rPr lang="zh-CN" altLang="en-US" sz="2400" b="1"/>
              <a:t>随时随地、便捷地、随需应变</a:t>
            </a:r>
            <a:r>
              <a:rPr lang="zh-CN" altLang="en-US" sz="2400"/>
              <a:t>地从可配置计算资源共享池中获取所需的资源（例如，网络、服务器、存储、应用、及服务），资源能够快速供应并释放，使管理资源的工作量和与服务提供商的交互减小到最低限度。</a:t>
            </a:r>
            <a:endParaRPr lang="zh-CN" altLang="en-US" sz="2400"/>
          </a:p>
        </p:txBody>
      </p:sp>
      <p:sp>
        <p:nvSpPr>
          <p:cNvPr id="17" name="文本框 16"/>
          <p:cNvSpPr txBox="1"/>
          <p:nvPr/>
        </p:nvSpPr>
        <p:spPr>
          <a:xfrm>
            <a:off x="833755" y="3500755"/>
            <a:ext cx="9038590" cy="829945"/>
          </a:xfrm>
          <a:prstGeom prst="rect">
            <a:avLst/>
          </a:prstGeom>
          <a:noFill/>
        </p:spPr>
        <p:txBody>
          <a:bodyPr wrap="square" rtlCol="0">
            <a:spAutoFit/>
          </a:bodyPr>
          <a:p>
            <a:pPr marL="342900" indent="-342900">
              <a:buFont typeface="Wingdings" panose="05000000000000000000" charset="0"/>
              <a:buChar char="l"/>
            </a:pPr>
            <a:r>
              <a:rPr lang="zh-CN" altLang="en-US" sz="2400"/>
              <a:t>云：</a:t>
            </a:r>
            <a:r>
              <a:rPr lang="zh-CN" altLang="en-US" sz="2400">
                <a:effectLst/>
              </a:rPr>
              <a:t>网络</a:t>
            </a:r>
            <a:endParaRPr lang="zh-CN" altLang="en-US" sz="2400"/>
          </a:p>
          <a:p>
            <a:pPr marL="342900" indent="-342900">
              <a:buFont typeface="Wingdings" panose="05000000000000000000" charset="0"/>
              <a:buChar char="l"/>
            </a:pPr>
            <a:r>
              <a:rPr lang="zh-CN" altLang="en-US" sz="2400"/>
              <a:t>计算：算力、CPU、存储。（包括功能、资源、储存）</a:t>
            </a:r>
            <a:endParaRPr lang="zh-CN" altLang="en-US" sz="2400"/>
          </a:p>
        </p:txBody>
      </p:sp>
      <p:sp>
        <p:nvSpPr>
          <p:cNvPr id="18" name="文本框 17"/>
          <p:cNvSpPr txBox="1"/>
          <p:nvPr/>
        </p:nvSpPr>
        <p:spPr>
          <a:xfrm>
            <a:off x="841375" y="4797425"/>
            <a:ext cx="10299065" cy="829945"/>
          </a:xfrm>
          <a:prstGeom prst="rect">
            <a:avLst/>
          </a:prstGeom>
        </p:spPr>
        <p:txBody>
          <a:bodyPr wrap="square">
            <a:spAutoFit/>
          </a:bodyPr>
          <a:p>
            <a:pPr marL="0" indent="0"/>
            <a:r>
              <a:rPr lang="zh-CN" altLang="en-US" sz="2400" b="0" i="0">
                <a:solidFill>
                  <a:schemeClr val="tx1"/>
                </a:solidFill>
                <a:latin typeface="宋体" panose="02010600030101010101" pitchFamily="2" charset="-122"/>
                <a:ea typeface="宋体" panose="02010600030101010101" pitchFamily="2" charset="-122"/>
                <a:cs typeface="宋体" panose="02010600030101010101" pitchFamily="2" charset="-122"/>
              </a:rPr>
              <a:t>“云计算”可以理解为：通过网络将大量计算资源进行统一管理和调度，形成一个计算资源池，以满足用户在数据计算处理等个性化需求方面的服务</a:t>
            </a:r>
            <a:endParaRPr lang="zh-CN" altLang="en-US" sz="2400" b="0" i="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linds(horizontal)">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7" grpId="0"/>
      <p:bldP spid="17" grpId="1"/>
      <p:bldP spid="18" grpId="0"/>
      <p:bldP spid="18"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191976"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55675"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045" y="44450"/>
            <a:ext cx="3205480" cy="626745"/>
          </a:xfrm>
          <a:prstGeom prst="rect">
            <a:avLst/>
          </a:prstGeom>
        </p:spPr>
      </p:pic>
      <p:graphicFrame>
        <p:nvGraphicFramePr>
          <p:cNvPr id="9" name="对象 8">
            <a:hlinkClick r:id="" action="ppaction://ole?verb=0"/>
          </p:cNvPr>
          <p:cNvGraphicFramePr>
            <a:graphicFrameLocks noChangeAspect="1"/>
          </p:cNvGraphicFramePr>
          <p:nvPr/>
        </p:nvGraphicFramePr>
        <p:xfrm>
          <a:off x="6040120" y="3321050"/>
          <a:ext cx="114300" cy="215900"/>
        </p:xfrm>
        <a:graphic>
          <a:graphicData uri="http://schemas.openxmlformats.org/presentationml/2006/ole">
            <mc:AlternateContent xmlns:mc="http://schemas.openxmlformats.org/markup-compatibility/2006">
              <mc:Choice xmlns:v="urn:schemas-microsoft-com:vml" Requires="v">
                <p:oleObj spid="_x0000_s6" name="" r:id="rId2" imgW="114300" imgH="215900" progId="Equation.KSEE3">
                  <p:embed/>
                </p:oleObj>
              </mc:Choice>
              <mc:Fallback>
                <p:oleObj name="" r:id="rId2" imgW="114300" imgH="215900" progId="Equation.KSEE3">
                  <p:embed/>
                  <p:pic>
                    <p:nvPicPr>
                      <p:cNvPr id="0" name="图片 1025"/>
                      <p:cNvPicPr/>
                      <p:nvPr/>
                    </p:nvPicPr>
                    <p:blipFill>
                      <a:blip r:embed="rId3"/>
                      <a:stretch>
                        <a:fillRect/>
                      </a:stretch>
                    </p:blipFill>
                    <p:spPr>
                      <a:xfrm>
                        <a:off x="6040120" y="3321050"/>
                        <a:ext cx="114300" cy="215900"/>
                      </a:xfrm>
                      <a:prstGeom prst="rect">
                        <a:avLst/>
                      </a:prstGeom>
                    </p:spPr>
                  </p:pic>
                </p:oleObj>
              </mc:Fallback>
            </mc:AlternateContent>
          </a:graphicData>
        </a:graphic>
      </p:graphicFrame>
      <p:sp>
        <p:nvSpPr>
          <p:cNvPr id="14" name="文本框 13"/>
          <p:cNvSpPr txBox="1"/>
          <p:nvPr/>
        </p:nvSpPr>
        <p:spPr>
          <a:xfrm>
            <a:off x="889635" y="620395"/>
            <a:ext cx="4065270" cy="521970"/>
          </a:xfrm>
          <a:prstGeom prst="rect">
            <a:avLst/>
          </a:prstGeom>
          <a:noFill/>
        </p:spPr>
        <p:txBody>
          <a:bodyPr wrap="square" rtlCol="0">
            <a:spAutoFit/>
          </a:bodyPr>
          <a:p>
            <a:r>
              <a:rPr lang="zh-CN" altLang="en-US" sz="2800" b="1"/>
              <a:t>云计算的</a:t>
            </a:r>
            <a:r>
              <a:rPr lang="zh-CN" altLang="en-US" sz="2800" b="1"/>
              <a:t>核心</a:t>
            </a:r>
            <a:endParaRPr lang="zh-CN" altLang="en-US" sz="2800" b="1"/>
          </a:p>
        </p:txBody>
      </p:sp>
      <p:sp>
        <p:nvSpPr>
          <p:cNvPr id="15" name="文本框 14"/>
          <p:cNvSpPr txBox="1"/>
          <p:nvPr/>
        </p:nvSpPr>
        <p:spPr>
          <a:xfrm>
            <a:off x="890270" y="1073150"/>
            <a:ext cx="9779000" cy="645160"/>
          </a:xfrm>
          <a:prstGeom prst="rect">
            <a:avLst/>
          </a:prstGeom>
          <a:noFill/>
        </p:spPr>
        <p:txBody>
          <a:bodyPr wrap="square" rtlCol="0">
            <a:spAutoFit/>
          </a:bodyPr>
          <a:p>
            <a:pPr indent="457200"/>
            <a:r>
              <a:rPr lang="zh-CN" altLang="en-US">
                <a:solidFill>
                  <a:schemeClr val="tx1"/>
                </a:solidFill>
              </a:rPr>
              <a:t>以互联网为中心，在网站上提供快速且安全的云计算服务与数据存储，让每一个使用互联网的人都可以使用网络上的庞大计算资源与数据中心。</a:t>
            </a:r>
            <a:endParaRPr lang="zh-CN" altLang="en-US">
              <a:solidFill>
                <a:schemeClr val="tx1"/>
              </a:solidFill>
            </a:endParaRPr>
          </a:p>
        </p:txBody>
      </p:sp>
      <p:sp>
        <p:nvSpPr>
          <p:cNvPr id="17" name="文本框 16"/>
          <p:cNvSpPr txBox="1"/>
          <p:nvPr/>
        </p:nvSpPr>
        <p:spPr>
          <a:xfrm>
            <a:off x="889635" y="2564765"/>
            <a:ext cx="5528310" cy="3692525"/>
          </a:xfrm>
          <a:prstGeom prst="rect">
            <a:avLst/>
          </a:prstGeom>
          <a:noFill/>
        </p:spPr>
        <p:txBody>
          <a:bodyPr wrap="square" rtlCol="0">
            <a:spAutoFit/>
          </a:bodyPr>
          <a:p>
            <a:pPr indent="457200"/>
            <a:r>
              <a:rPr lang="zh-CN" altLang="en-US"/>
              <a:t>它的基本原理是：将一个复杂的问题，分成若干个简单的子问题进行解决。然后对子问题的结果进行合并，得到原有的解集。</a:t>
            </a:r>
            <a:endParaRPr lang="zh-CN" altLang="en-US"/>
          </a:p>
          <a:p>
            <a:pPr indent="457200"/>
            <a:r>
              <a:rPr lang="zh-CN" altLang="en-US"/>
              <a:t>我们以Google公司为例来说明云计算的数学逻辑原理。Google公司采用的是云计算工具叫MapReduce。</a:t>
            </a:r>
            <a:endParaRPr lang="zh-CN" altLang="en-US"/>
          </a:p>
          <a:p>
            <a:pPr indent="457200"/>
            <a:r>
              <a:rPr lang="zh-CN" altLang="en-US"/>
              <a:t>第一步叫Map，就是将一个大任务（大矩阵）利用矩阵计算按行分为若干小的子任务（小矩阵），然后分配给云端连接的服务器计算机进行并且完成子任务的计算；</a:t>
            </a:r>
            <a:endParaRPr lang="zh-CN" altLang="en-US"/>
          </a:p>
          <a:p>
            <a:pPr indent="457200"/>
            <a:r>
              <a:rPr lang="zh-CN" altLang="en-US"/>
              <a:t>第二步叫Reduce，就是将上一步的各个计算结果利用小矩阵做乘法合并大矩阵的方式合并为最终的结果。逻辑原理很简单，就是我们计算算法中常用的“各个击破”法。</a:t>
            </a:r>
            <a:endParaRPr lang="zh-CN" altLang="en-US"/>
          </a:p>
        </p:txBody>
      </p:sp>
      <p:sp>
        <p:nvSpPr>
          <p:cNvPr id="7" name="文本框 6"/>
          <p:cNvSpPr txBox="1"/>
          <p:nvPr/>
        </p:nvSpPr>
        <p:spPr>
          <a:xfrm>
            <a:off x="841375" y="2042795"/>
            <a:ext cx="6096000" cy="521970"/>
          </a:xfrm>
          <a:prstGeom prst="rect">
            <a:avLst/>
          </a:prstGeom>
          <a:noFill/>
        </p:spPr>
        <p:txBody>
          <a:bodyPr wrap="square" rtlCol="0" anchor="t">
            <a:spAutoFit/>
          </a:bodyPr>
          <a:p>
            <a:r>
              <a:rPr lang="zh-CN" altLang="en-US" sz="2800" b="1">
                <a:sym typeface="+mn-ea"/>
              </a:rPr>
              <a:t>云计算的</a:t>
            </a:r>
            <a:r>
              <a:rPr lang="zh-CN" altLang="en-US" sz="2800" b="1">
                <a:sym typeface="+mn-ea"/>
              </a:rPr>
              <a:t>数学基础</a:t>
            </a:r>
            <a:endParaRPr lang="zh-CN" altLang="en-US" sz="2800" b="1">
              <a:sym typeface="+mn-ea"/>
            </a:endParaRPr>
          </a:p>
        </p:txBody>
      </p:sp>
      <p:pic>
        <p:nvPicPr>
          <p:cNvPr id="10" name="图片 9"/>
          <p:cNvPicPr>
            <a:picLocks noChangeAspect="1"/>
          </p:cNvPicPr>
          <p:nvPr/>
        </p:nvPicPr>
        <p:blipFill>
          <a:blip r:embed="rId4"/>
          <a:stretch>
            <a:fillRect/>
          </a:stretch>
        </p:blipFill>
        <p:spPr>
          <a:xfrm>
            <a:off x="6602095" y="5588635"/>
            <a:ext cx="3488055" cy="1269365"/>
          </a:xfrm>
          <a:prstGeom prst="rect">
            <a:avLst/>
          </a:prstGeom>
        </p:spPr>
      </p:pic>
      <p:pic>
        <p:nvPicPr>
          <p:cNvPr id="13" name="图片 12"/>
          <p:cNvPicPr>
            <a:picLocks noChangeAspect="1"/>
          </p:cNvPicPr>
          <p:nvPr/>
        </p:nvPicPr>
        <p:blipFill>
          <a:blip r:embed="rId5"/>
          <a:srcRect t="1644"/>
          <a:stretch>
            <a:fillRect/>
          </a:stretch>
        </p:blipFill>
        <p:spPr>
          <a:xfrm>
            <a:off x="6529705" y="1484630"/>
            <a:ext cx="4275455" cy="40563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7" grpId="0"/>
      <p:bldP spid="7" grpId="1"/>
      <p:bldP spid="17" grpId="0"/>
      <p:bldP spid="17"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Snipaste_2024-10-30_20-03-25"/>
          <p:cNvPicPr>
            <a:picLocks noChangeAspect="1"/>
          </p:cNvPicPr>
          <p:nvPr/>
        </p:nvPicPr>
        <p:blipFill>
          <a:blip r:embed="rId1">
            <a:alphaModFix amt="63000"/>
          </a:blip>
          <a:srcRect l="4457" r="7437"/>
          <a:stretch>
            <a:fillRect/>
          </a:stretch>
        </p:blipFill>
        <p:spPr>
          <a:xfrm>
            <a:off x="7092950" y="4445000"/>
            <a:ext cx="5205730" cy="2458085"/>
          </a:xfrm>
          <a:prstGeom prst="rect">
            <a:avLst/>
          </a:prstGeom>
        </p:spPr>
      </p:pic>
      <p:cxnSp>
        <p:nvCxnSpPr>
          <p:cNvPr id="3" name="直接连接符 2"/>
          <p:cNvCxnSpPr/>
          <p:nvPr/>
        </p:nvCxnSpPr>
        <p:spPr>
          <a:xfrm flipH="1">
            <a:off x="-191976"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55675"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45" y="44450"/>
            <a:ext cx="3205480" cy="626745"/>
          </a:xfrm>
          <a:prstGeom prst="rect">
            <a:avLst/>
          </a:prstGeom>
        </p:spPr>
      </p:pic>
      <p:graphicFrame>
        <p:nvGraphicFramePr>
          <p:cNvPr id="9" name="对象 8">
            <a:hlinkClick r:id="" action="ppaction://ole?verb=0"/>
          </p:cNvPr>
          <p:cNvGraphicFramePr>
            <a:graphicFrameLocks noChangeAspect="1"/>
          </p:cNvGraphicFramePr>
          <p:nvPr/>
        </p:nvGraphicFramePr>
        <p:xfrm>
          <a:off x="6040120" y="3321050"/>
          <a:ext cx="114300" cy="215900"/>
        </p:xfrm>
        <a:graphic>
          <a:graphicData uri="http://schemas.openxmlformats.org/presentationml/2006/ole">
            <mc:AlternateContent xmlns:mc="http://schemas.openxmlformats.org/markup-compatibility/2006">
              <mc:Choice xmlns:v="urn:schemas-microsoft-com:vml" Requires="v">
                <p:oleObj spid="_x0000_s6" name="" r:id="rId3" imgW="114300" imgH="215900" progId="Equation.KSEE3">
                  <p:embed/>
                </p:oleObj>
              </mc:Choice>
              <mc:Fallback>
                <p:oleObj name="" r:id="rId3" imgW="114300" imgH="215900" progId="Equation.KSEE3">
                  <p:embed/>
                  <p:pic>
                    <p:nvPicPr>
                      <p:cNvPr id="0" name="图片 1025"/>
                      <p:cNvPicPr/>
                      <p:nvPr/>
                    </p:nvPicPr>
                    <p:blipFill>
                      <a:blip r:embed="rId4"/>
                      <a:stretch>
                        <a:fillRect/>
                      </a:stretch>
                    </p:blipFill>
                    <p:spPr>
                      <a:xfrm>
                        <a:off x="6040120" y="3321050"/>
                        <a:ext cx="114300" cy="215900"/>
                      </a:xfrm>
                      <a:prstGeom prst="rect">
                        <a:avLst/>
                      </a:prstGeom>
                    </p:spPr>
                  </p:pic>
                </p:oleObj>
              </mc:Fallback>
            </mc:AlternateContent>
          </a:graphicData>
        </a:graphic>
      </p:graphicFrame>
      <p:sp>
        <p:nvSpPr>
          <p:cNvPr id="14" name="文本框 13"/>
          <p:cNvSpPr txBox="1"/>
          <p:nvPr/>
        </p:nvSpPr>
        <p:spPr>
          <a:xfrm>
            <a:off x="553085" y="761365"/>
            <a:ext cx="5005070" cy="882015"/>
          </a:xfrm>
          <a:prstGeom prst="rect">
            <a:avLst/>
          </a:prstGeom>
          <a:noFill/>
        </p:spPr>
        <p:txBody>
          <a:bodyPr wrap="square" rtlCol="0">
            <a:noAutofit/>
          </a:bodyPr>
          <a:p>
            <a:r>
              <a:rPr lang="zh-CN" altLang="en-US" sz="2800" b="1"/>
              <a:t>云计算</a:t>
            </a:r>
            <a:r>
              <a:rPr lang="zh-CN" altLang="en-US" sz="2800" b="1"/>
              <a:t>分类</a:t>
            </a:r>
            <a:endParaRPr lang="zh-CN" altLang="en-US" sz="2800" b="1"/>
          </a:p>
          <a:p>
            <a:r>
              <a:rPr lang="zh-CN" altLang="en-US" sz="2800" b="1">
                <a:sym typeface="+mn-ea"/>
              </a:rPr>
              <a:t>按服务类型可以分为三类：</a:t>
            </a:r>
            <a:endParaRPr lang="zh-CN" altLang="en-US" sz="2800" b="1"/>
          </a:p>
          <a:p>
            <a:endParaRPr lang="zh-CN" altLang="en-US" sz="2800" b="1"/>
          </a:p>
        </p:txBody>
      </p:sp>
      <p:sp>
        <p:nvSpPr>
          <p:cNvPr id="15" name="文本框 14"/>
          <p:cNvSpPr txBox="1"/>
          <p:nvPr/>
        </p:nvSpPr>
        <p:spPr>
          <a:xfrm>
            <a:off x="585470" y="1844675"/>
            <a:ext cx="10440670" cy="2997200"/>
          </a:xfrm>
          <a:prstGeom prst="rect">
            <a:avLst/>
          </a:prstGeom>
          <a:noFill/>
        </p:spPr>
        <p:txBody>
          <a:bodyPr wrap="square" rtlCol="0">
            <a:noAutofit/>
          </a:bodyPr>
          <a:p>
            <a:pPr>
              <a:lnSpc>
                <a:spcPct val="115000"/>
              </a:lnSpc>
              <a:spcBef>
                <a:spcPts val="0"/>
              </a:spcBef>
              <a:spcAft>
                <a:spcPts val="0"/>
              </a:spcAft>
            </a:pPr>
            <a:r>
              <a:rPr lang="zh-CN" altLang="en-US" sz="2000"/>
              <a:t>1）基础设施即服务IaaS(Infrastructure as a service)</a:t>
            </a:r>
            <a:endParaRPr lang="zh-CN" altLang="en-US" sz="2000"/>
          </a:p>
          <a:p>
            <a:pPr>
              <a:lnSpc>
                <a:spcPct val="115000"/>
              </a:lnSpc>
              <a:spcBef>
                <a:spcPts val="0"/>
              </a:spcBef>
              <a:spcAft>
                <a:spcPts val="0"/>
              </a:spcAft>
            </a:pPr>
            <a:r>
              <a:rPr lang="zh-CN" altLang="en-US" sz="2000"/>
              <a:t>提供虚拟化的计算资源，如虚拟机、存储和网络资源。用户可以根据需求配置和管理这些基础设施。</a:t>
            </a:r>
            <a:endParaRPr lang="zh-CN" altLang="en-US" sz="2000"/>
          </a:p>
          <a:p>
            <a:pPr>
              <a:lnSpc>
                <a:spcPct val="115000"/>
              </a:lnSpc>
              <a:spcBef>
                <a:spcPts val="0"/>
              </a:spcBef>
              <a:spcAft>
                <a:spcPts val="0"/>
              </a:spcAft>
            </a:pPr>
            <a:r>
              <a:rPr lang="zh-CN" altLang="en-US" sz="2000"/>
              <a:t>2）平台即服务PaaS(platform as a service)</a:t>
            </a:r>
            <a:endParaRPr lang="zh-CN" altLang="en-US" sz="2000"/>
          </a:p>
          <a:p>
            <a:pPr>
              <a:lnSpc>
                <a:spcPct val="115000"/>
              </a:lnSpc>
              <a:spcBef>
                <a:spcPts val="0"/>
              </a:spcBef>
              <a:spcAft>
                <a:spcPts val="0"/>
              </a:spcAft>
            </a:pPr>
            <a:r>
              <a:rPr lang="zh-CN" altLang="en-US" sz="2000"/>
              <a:t>提供用于开发、测试和部署应用程序的平台，包含操作系统、数据库、开发工具等，开发者无需关注底层基础设施。</a:t>
            </a:r>
            <a:endParaRPr lang="zh-CN" altLang="en-US" sz="2000"/>
          </a:p>
          <a:p>
            <a:pPr>
              <a:lnSpc>
                <a:spcPct val="115000"/>
              </a:lnSpc>
              <a:spcBef>
                <a:spcPts val="0"/>
              </a:spcBef>
              <a:spcAft>
                <a:spcPts val="0"/>
              </a:spcAft>
            </a:pPr>
            <a:r>
              <a:rPr lang="zh-CN" altLang="en-US" sz="2000"/>
              <a:t>3）软件即服务SaaS(software as a service)</a:t>
            </a:r>
            <a:endParaRPr lang="zh-CN" altLang="en-US" sz="2000"/>
          </a:p>
          <a:p>
            <a:pPr>
              <a:lnSpc>
                <a:spcPct val="115000"/>
              </a:lnSpc>
              <a:spcBef>
                <a:spcPts val="0"/>
              </a:spcBef>
              <a:spcAft>
                <a:spcPts val="0"/>
              </a:spcAft>
            </a:pPr>
            <a:r>
              <a:rPr lang="zh-CN" altLang="en-US" sz="2000"/>
              <a:t> 通过互联网提供的软件解决方案，用户通过订阅的方式访问和使用软件应用，而无需安装和管理软件。</a:t>
            </a:r>
            <a:endParaRPr lang="zh-CN" altLang="en-US" sz="2000"/>
          </a:p>
          <a:p>
            <a:endParaRPr lang="zh-CN" altLang="en-US" sz="2000"/>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Snipaste_2024-10-30_20-41-33"/>
          <p:cNvPicPr>
            <a:picLocks noChangeAspect="1"/>
          </p:cNvPicPr>
          <p:nvPr/>
        </p:nvPicPr>
        <p:blipFill>
          <a:blip r:embed="rId1"/>
          <a:stretch>
            <a:fillRect/>
          </a:stretch>
        </p:blipFill>
        <p:spPr>
          <a:xfrm>
            <a:off x="0" y="0"/>
            <a:ext cx="12275820" cy="6858000"/>
          </a:xfrm>
          <a:prstGeom prst="rect">
            <a:avLst/>
          </a:prstGeom>
        </p:spPr>
      </p:pic>
      <p:cxnSp>
        <p:nvCxnSpPr>
          <p:cNvPr id="3" name="直接连接符 2"/>
          <p:cNvCxnSpPr/>
          <p:nvPr/>
        </p:nvCxnSpPr>
        <p:spPr>
          <a:xfrm flipH="1">
            <a:off x="-191976"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55675"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aphicFrame>
        <p:nvGraphicFramePr>
          <p:cNvPr id="9" name="对象 8">
            <a:hlinkClick r:id="" action="ppaction://ole?verb=0"/>
          </p:cNvPr>
          <p:cNvGraphicFramePr>
            <a:graphicFrameLocks noChangeAspect="1"/>
          </p:cNvGraphicFramePr>
          <p:nvPr/>
        </p:nvGraphicFramePr>
        <p:xfrm>
          <a:off x="6040120" y="3321050"/>
          <a:ext cx="114300" cy="215900"/>
        </p:xfrm>
        <a:graphic>
          <a:graphicData uri="http://schemas.openxmlformats.org/presentationml/2006/ole">
            <mc:AlternateContent xmlns:mc="http://schemas.openxmlformats.org/markup-compatibility/2006">
              <mc:Choice xmlns:v="urn:schemas-microsoft-com:vml" Requires="v">
                <p:oleObj spid="_x0000_s6" name="" r:id="rId2" imgW="114300" imgH="215900" progId="Equation.KSEE3">
                  <p:embed/>
                </p:oleObj>
              </mc:Choice>
              <mc:Fallback>
                <p:oleObj name="" r:id="rId2" imgW="114300" imgH="215900" progId="Equation.KSEE3">
                  <p:embed/>
                  <p:pic>
                    <p:nvPicPr>
                      <p:cNvPr id="0" name="图片 1025"/>
                      <p:cNvPicPr/>
                      <p:nvPr/>
                    </p:nvPicPr>
                    <p:blipFill>
                      <a:blip r:embed="rId3"/>
                      <a:stretch>
                        <a:fillRect/>
                      </a:stretch>
                    </p:blipFill>
                    <p:spPr>
                      <a:xfrm>
                        <a:off x="6040120" y="3321050"/>
                        <a:ext cx="114300" cy="21590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191976"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55675"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045" y="44450"/>
            <a:ext cx="3205480" cy="626745"/>
          </a:xfrm>
          <a:prstGeom prst="rect">
            <a:avLst/>
          </a:prstGeom>
        </p:spPr>
      </p:pic>
      <p:graphicFrame>
        <p:nvGraphicFramePr>
          <p:cNvPr id="9" name="对象 8">
            <a:hlinkClick r:id="" action="ppaction://ole?verb=0"/>
          </p:cNvPr>
          <p:cNvGraphicFramePr>
            <a:graphicFrameLocks noChangeAspect="1"/>
          </p:cNvGraphicFramePr>
          <p:nvPr/>
        </p:nvGraphicFramePr>
        <p:xfrm>
          <a:off x="6040120" y="3321050"/>
          <a:ext cx="114300" cy="215900"/>
        </p:xfrm>
        <a:graphic>
          <a:graphicData uri="http://schemas.openxmlformats.org/presentationml/2006/ole">
            <mc:AlternateContent xmlns:mc="http://schemas.openxmlformats.org/markup-compatibility/2006">
              <mc:Choice xmlns:v="urn:schemas-microsoft-com:vml" Requires="v">
                <p:oleObj spid="_x0000_s6" name="" r:id="rId2" imgW="114300" imgH="215900" progId="Equation.KSEE3">
                  <p:embed/>
                </p:oleObj>
              </mc:Choice>
              <mc:Fallback>
                <p:oleObj name="" r:id="rId2" imgW="114300" imgH="215900" progId="Equation.KSEE3">
                  <p:embed/>
                  <p:pic>
                    <p:nvPicPr>
                      <p:cNvPr id="0" name="图片 1025"/>
                      <p:cNvPicPr/>
                      <p:nvPr/>
                    </p:nvPicPr>
                    <p:blipFill>
                      <a:blip r:embed="rId3"/>
                      <a:stretch>
                        <a:fillRect/>
                      </a:stretch>
                    </p:blipFill>
                    <p:spPr>
                      <a:xfrm>
                        <a:off x="6040120" y="3321050"/>
                        <a:ext cx="114300" cy="215900"/>
                      </a:xfrm>
                      <a:prstGeom prst="rect">
                        <a:avLst/>
                      </a:prstGeom>
                    </p:spPr>
                  </p:pic>
                </p:oleObj>
              </mc:Fallback>
            </mc:AlternateContent>
          </a:graphicData>
        </a:graphic>
      </p:graphicFrame>
      <p:pic>
        <p:nvPicPr>
          <p:cNvPr id="7" name="图片 6" descr="Snipaste_2024-10-30_20-41-33"/>
          <p:cNvPicPr>
            <a:picLocks noChangeAspect="1"/>
          </p:cNvPicPr>
          <p:nvPr/>
        </p:nvPicPr>
        <p:blipFill>
          <a:blip r:embed="rId4"/>
          <a:stretch>
            <a:fillRect/>
          </a:stretch>
        </p:blipFill>
        <p:spPr>
          <a:xfrm>
            <a:off x="1993265" y="761365"/>
            <a:ext cx="7647940" cy="4272915"/>
          </a:xfrm>
          <a:prstGeom prst="rect">
            <a:avLst/>
          </a:prstGeom>
        </p:spPr>
      </p:pic>
      <p:sp>
        <p:nvSpPr>
          <p:cNvPr id="8" name="文本框 7"/>
          <p:cNvSpPr txBox="1"/>
          <p:nvPr/>
        </p:nvSpPr>
        <p:spPr>
          <a:xfrm>
            <a:off x="1033145" y="5074920"/>
            <a:ext cx="9462770" cy="1753235"/>
          </a:xfrm>
          <a:prstGeom prst="rect">
            <a:avLst/>
          </a:prstGeom>
          <a:noFill/>
        </p:spPr>
        <p:txBody>
          <a:bodyPr wrap="square" rtlCol="0" anchor="t">
            <a:spAutoFit/>
          </a:bodyPr>
          <a:p>
            <a:r>
              <a:rPr lang="zh-CN" altLang="en-US">
                <a:sym typeface="+mn-ea"/>
              </a:rPr>
              <a:t>以建房为例：</a:t>
            </a:r>
            <a:endParaRPr lang="zh-CN" altLang="en-US">
              <a:sym typeface="+mn-ea"/>
            </a:endParaRPr>
          </a:p>
          <a:p>
            <a:r>
              <a:rPr lang="zh-CN" altLang="en-US">
                <a:sym typeface="+mn-ea"/>
              </a:rPr>
              <a:t>如果不使用云计算，我们需要自己打地基、盖楼、通水电气、安装电梯以及进行装修。</a:t>
            </a:r>
            <a:endParaRPr lang="zh-CN" altLang="en-US">
              <a:sym typeface="+mn-ea"/>
            </a:endParaRPr>
          </a:p>
          <a:p>
            <a:r>
              <a:rPr lang="zh-CN" altLang="en-US">
                <a:sym typeface="+mn-ea"/>
              </a:rPr>
              <a:t>如果选择了IaaS，地基和楼已经建好了，我们只需自行负责安装水电、装电梯和装修。</a:t>
            </a:r>
            <a:endParaRPr lang="zh-CN" altLang="en-US">
              <a:sym typeface="+mn-ea"/>
            </a:endParaRPr>
          </a:p>
          <a:p>
            <a:r>
              <a:rPr lang="zh-CN" altLang="en-US">
                <a:sym typeface="+mn-ea"/>
              </a:rPr>
              <a:t>如果选择PaaS，楼已经盖好，水电气也通了，电梯等设施齐全，交付的就是一套毛坯房，我们只需进行装修。</a:t>
            </a:r>
            <a:endParaRPr lang="zh-CN" altLang="en-US">
              <a:sym typeface="+mn-ea"/>
            </a:endParaRPr>
          </a:p>
          <a:p>
            <a:r>
              <a:rPr lang="zh-CN" altLang="en-US">
                <a:sym typeface="+mn-ea"/>
              </a:rPr>
              <a:t>而如果选择SaaS，那么连装修都不必操心，我们可以直接拎包入住。</a:t>
            </a:r>
            <a:endParaRPr lang="zh-CN" altLang="en-US">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191976"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55675"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045" y="44450"/>
            <a:ext cx="3205480" cy="626745"/>
          </a:xfrm>
          <a:prstGeom prst="rect">
            <a:avLst/>
          </a:prstGeom>
        </p:spPr>
      </p:pic>
      <p:graphicFrame>
        <p:nvGraphicFramePr>
          <p:cNvPr id="9" name="对象 8">
            <a:hlinkClick r:id="" action="ppaction://ole?verb=0"/>
          </p:cNvPr>
          <p:cNvGraphicFramePr>
            <a:graphicFrameLocks noChangeAspect="1"/>
          </p:cNvGraphicFramePr>
          <p:nvPr/>
        </p:nvGraphicFramePr>
        <p:xfrm>
          <a:off x="6040120" y="3321050"/>
          <a:ext cx="114300" cy="215900"/>
        </p:xfrm>
        <a:graphic>
          <a:graphicData uri="http://schemas.openxmlformats.org/presentationml/2006/ole">
            <mc:AlternateContent xmlns:mc="http://schemas.openxmlformats.org/markup-compatibility/2006">
              <mc:Choice xmlns:v="urn:schemas-microsoft-com:vml" Requires="v">
                <p:oleObj spid="_x0000_s6" name="" r:id="rId2" imgW="114300" imgH="215900" progId="Equation.KSEE3">
                  <p:embed/>
                </p:oleObj>
              </mc:Choice>
              <mc:Fallback>
                <p:oleObj name="" r:id="rId2" imgW="114300" imgH="215900" progId="Equation.KSEE3">
                  <p:embed/>
                  <p:pic>
                    <p:nvPicPr>
                      <p:cNvPr id="0" name="图片 1025"/>
                      <p:cNvPicPr/>
                      <p:nvPr/>
                    </p:nvPicPr>
                    <p:blipFill>
                      <a:blip r:embed="rId3"/>
                      <a:stretch>
                        <a:fillRect/>
                      </a:stretch>
                    </p:blipFill>
                    <p:spPr>
                      <a:xfrm>
                        <a:off x="6040120" y="3321050"/>
                        <a:ext cx="114300" cy="215900"/>
                      </a:xfrm>
                      <a:prstGeom prst="rect">
                        <a:avLst/>
                      </a:prstGeom>
                    </p:spPr>
                  </p:pic>
                </p:oleObj>
              </mc:Fallback>
            </mc:AlternateContent>
          </a:graphicData>
        </a:graphic>
      </p:graphicFrame>
      <p:sp>
        <p:nvSpPr>
          <p:cNvPr id="14" name="文本框 13"/>
          <p:cNvSpPr txBox="1"/>
          <p:nvPr/>
        </p:nvSpPr>
        <p:spPr>
          <a:xfrm>
            <a:off x="553085" y="761365"/>
            <a:ext cx="5005070" cy="882015"/>
          </a:xfrm>
          <a:prstGeom prst="rect">
            <a:avLst/>
          </a:prstGeom>
          <a:noFill/>
        </p:spPr>
        <p:txBody>
          <a:bodyPr wrap="square" rtlCol="0">
            <a:noAutofit/>
          </a:bodyPr>
          <a:p>
            <a:r>
              <a:rPr lang="zh-CN" altLang="en-US" sz="2800" b="1"/>
              <a:t>云计算</a:t>
            </a:r>
            <a:r>
              <a:rPr lang="zh-CN" altLang="en-US" sz="2800" b="1"/>
              <a:t>分类</a:t>
            </a:r>
            <a:endParaRPr lang="zh-CN" altLang="en-US" sz="2800" b="1"/>
          </a:p>
          <a:p>
            <a:r>
              <a:rPr lang="zh-CN" altLang="en-US" sz="2800" b="1">
                <a:sym typeface="+mn-ea"/>
              </a:rPr>
              <a:t>按</a:t>
            </a:r>
            <a:r>
              <a:rPr lang="zh-CN" altLang="en-US" sz="2800" b="1">
                <a:sym typeface="+mn-ea"/>
              </a:rPr>
              <a:t>部署形式可以分为三类：</a:t>
            </a:r>
            <a:endParaRPr lang="zh-CN" altLang="en-US" sz="2800" b="1"/>
          </a:p>
          <a:p>
            <a:endParaRPr lang="zh-CN" altLang="en-US" sz="2800" b="1"/>
          </a:p>
        </p:txBody>
      </p:sp>
      <p:sp>
        <p:nvSpPr>
          <p:cNvPr id="15" name="文本框 14"/>
          <p:cNvSpPr txBox="1"/>
          <p:nvPr/>
        </p:nvSpPr>
        <p:spPr>
          <a:xfrm>
            <a:off x="624840" y="4509135"/>
            <a:ext cx="5741670" cy="2160905"/>
          </a:xfrm>
          <a:prstGeom prst="rect">
            <a:avLst/>
          </a:prstGeom>
          <a:noFill/>
        </p:spPr>
        <p:txBody>
          <a:bodyPr wrap="square" rtlCol="0">
            <a:noAutofit/>
          </a:bodyPr>
          <a:p>
            <a:r>
              <a:rPr lang="zh-CN" altLang="en-US" sz="2000"/>
              <a:t>2. 私有云是部署在企业或组织内部的云计算环境，所有数据均存储在企业自有的数据中心。访问这些数据需要经过设在数据中心入口的防火墙，以确保安全性。在构建私有云时，可以基于企业现有的架构进行改造，同时也能最大程度地保护客户的现有投资。</a:t>
            </a:r>
            <a:endParaRPr lang="zh-CN" altLang="en-US" sz="2000"/>
          </a:p>
          <a:p>
            <a:endParaRPr lang="zh-CN" altLang="en-US" sz="2000"/>
          </a:p>
        </p:txBody>
      </p:sp>
      <p:pic>
        <p:nvPicPr>
          <p:cNvPr id="7" name="图片 6" descr="v2-3f90c532c4eaf43d26896bb43df1aad0_b"/>
          <p:cNvPicPr>
            <a:picLocks noChangeAspect="1"/>
          </p:cNvPicPr>
          <p:nvPr/>
        </p:nvPicPr>
        <p:blipFill>
          <a:blip r:embed="rId4"/>
          <a:stretch>
            <a:fillRect/>
          </a:stretch>
        </p:blipFill>
        <p:spPr>
          <a:xfrm>
            <a:off x="6702425" y="646430"/>
            <a:ext cx="5099685" cy="2900680"/>
          </a:xfrm>
          <a:prstGeom prst="rect">
            <a:avLst/>
          </a:prstGeom>
        </p:spPr>
      </p:pic>
      <p:sp>
        <p:nvSpPr>
          <p:cNvPr id="8" name="文本框 7"/>
          <p:cNvSpPr txBox="1"/>
          <p:nvPr/>
        </p:nvSpPr>
        <p:spPr>
          <a:xfrm>
            <a:off x="625475" y="1772920"/>
            <a:ext cx="6000115" cy="2553335"/>
          </a:xfrm>
          <a:prstGeom prst="rect">
            <a:avLst/>
          </a:prstGeom>
          <a:noFill/>
        </p:spPr>
        <p:txBody>
          <a:bodyPr wrap="square" rtlCol="0" anchor="t">
            <a:spAutoFit/>
          </a:bodyPr>
          <a:p>
            <a:r>
              <a:rPr lang="zh-CN" altLang="en-US" sz="2000">
                <a:sym typeface="+mn-ea"/>
              </a:rPr>
              <a:t>1. 公有云是广为人知的云计算形式，用户可以通过互联网访问和使用各类服务。常见的公有云应用包括百度网盘、华为云备份、有道云笔记和网易云音乐等。公有云提供弹性的服务模型，用户按需使用，随用随付，方便灵活。用户只需购买所需的资源或服务，而底层的硬件和管理工作则由第三方服务商负责。公有云的资源向公众开放，促进了广泛的应用和服务创新。</a:t>
            </a:r>
            <a:endParaRPr lang="zh-CN" altLang="en-US" sz="2000">
              <a:sym typeface="+mn-ea"/>
            </a:endParaRPr>
          </a:p>
        </p:txBody>
      </p:sp>
      <p:sp>
        <p:nvSpPr>
          <p:cNvPr id="10" name="文本框 9"/>
          <p:cNvSpPr txBox="1"/>
          <p:nvPr/>
        </p:nvSpPr>
        <p:spPr>
          <a:xfrm>
            <a:off x="6961505" y="4004945"/>
            <a:ext cx="4573270" cy="1630045"/>
          </a:xfrm>
          <a:prstGeom prst="rect">
            <a:avLst/>
          </a:prstGeom>
          <a:noFill/>
        </p:spPr>
        <p:txBody>
          <a:bodyPr wrap="square" rtlCol="0" anchor="t">
            <a:spAutoFit/>
          </a:bodyPr>
          <a:p>
            <a:r>
              <a:rPr lang="zh-CN" altLang="en-US" sz="2000">
                <a:sym typeface="+mn-ea"/>
              </a:rPr>
              <a:t>3. 混合云是一种结合了公有云和私有云优势的云计算环境。它允许企业将某些数据和应用程序保留在私有云中，而将其他部分放在公有云中，从而实现灵活性和可扩展性。</a:t>
            </a:r>
            <a:endParaRPr lang="zh-CN" altLang="en-US" sz="200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5" grpId="0"/>
      <p:bldP spid="15" grpId="1"/>
      <p:bldP spid="10" grpId="0"/>
      <p:bldP spid="10"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191976"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55675"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045" y="44450"/>
            <a:ext cx="3205480" cy="626745"/>
          </a:xfrm>
          <a:prstGeom prst="rect">
            <a:avLst/>
          </a:prstGeom>
        </p:spPr>
      </p:pic>
      <p:graphicFrame>
        <p:nvGraphicFramePr>
          <p:cNvPr id="9" name="对象 8">
            <a:hlinkClick r:id="" action="ppaction://ole?verb=0"/>
          </p:cNvPr>
          <p:cNvGraphicFramePr>
            <a:graphicFrameLocks noChangeAspect="1"/>
          </p:cNvGraphicFramePr>
          <p:nvPr/>
        </p:nvGraphicFramePr>
        <p:xfrm>
          <a:off x="6040120" y="3321050"/>
          <a:ext cx="114300" cy="215900"/>
        </p:xfrm>
        <a:graphic>
          <a:graphicData uri="http://schemas.openxmlformats.org/presentationml/2006/ole">
            <mc:AlternateContent xmlns:mc="http://schemas.openxmlformats.org/markup-compatibility/2006">
              <mc:Choice xmlns:v="urn:schemas-microsoft-com:vml" Requires="v">
                <p:oleObj spid="_x0000_s6" name="" r:id="rId2" imgW="114300" imgH="215900" progId="Equation.KSEE3">
                  <p:embed/>
                </p:oleObj>
              </mc:Choice>
              <mc:Fallback>
                <p:oleObj name="" r:id="rId2" imgW="114300" imgH="215900" progId="Equation.KSEE3">
                  <p:embed/>
                  <p:pic>
                    <p:nvPicPr>
                      <p:cNvPr id="0" name="图片 1025"/>
                      <p:cNvPicPr/>
                      <p:nvPr/>
                    </p:nvPicPr>
                    <p:blipFill>
                      <a:blip r:embed="rId3"/>
                      <a:stretch>
                        <a:fillRect/>
                      </a:stretch>
                    </p:blipFill>
                    <p:spPr>
                      <a:xfrm>
                        <a:off x="6040120" y="3321050"/>
                        <a:ext cx="114300" cy="215900"/>
                      </a:xfrm>
                      <a:prstGeom prst="rect">
                        <a:avLst/>
                      </a:prstGeom>
                    </p:spPr>
                  </p:pic>
                </p:oleObj>
              </mc:Fallback>
            </mc:AlternateContent>
          </a:graphicData>
        </a:graphic>
      </p:graphicFrame>
      <p:sp>
        <p:nvSpPr>
          <p:cNvPr id="14" name="文本框 13"/>
          <p:cNvSpPr txBox="1"/>
          <p:nvPr/>
        </p:nvSpPr>
        <p:spPr>
          <a:xfrm>
            <a:off x="553085" y="761365"/>
            <a:ext cx="5005070" cy="882015"/>
          </a:xfrm>
          <a:prstGeom prst="rect">
            <a:avLst/>
          </a:prstGeom>
          <a:noFill/>
        </p:spPr>
        <p:txBody>
          <a:bodyPr wrap="square" rtlCol="0">
            <a:noAutofit/>
          </a:bodyPr>
          <a:p>
            <a:r>
              <a:rPr lang="zh-CN" altLang="en-US" sz="2800" b="1"/>
              <a:t>云计算</a:t>
            </a:r>
            <a:r>
              <a:rPr lang="zh-CN" altLang="en-US" sz="2800" b="1"/>
              <a:t>优势</a:t>
            </a:r>
            <a:endParaRPr lang="zh-CN" altLang="en-US" sz="2800" b="1"/>
          </a:p>
          <a:p>
            <a:endParaRPr lang="zh-CN" altLang="en-US" sz="2800" b="1"/>
          </a:p>
        </p:txBody>
      </p:sp>
      <p:sp>
        <p:nvSpPr>
          <p:cNvPr id="5" name="文本框 4"/>
          <p:cNvSpPr txBox="1"/>
          <p:nvPr/>
        </p:nvSpPr>
        <p:spPr>
          <a:xfrm>
            <a:off x="625475" y="1484630"/>
            <a:ext cx="10356850" cy="4912995"/>
          </a:xfrm>
          <a:prstGeom prst="rect">
            <a:avLst/>
          </a:prstGeom>
        </p:spPr>
        <p:txBody>
          <a:bodyPr wrap="square">
            <a:spAutoFit/>
          </a:bodyPr>
          <a:p>
            <a:pPr marL="0" indent="0">
              <a:spcBef>
                <a:spcPts val="800"/>
              </a:spcBef>
              <a:spcAft>
                <a:spcPts val="800"/>
              </a:spcAft>
            </a:pPr>
            <a:r>
              <a:rPr lang="zh-CN" altLang="en-US" sz="2000" b="0" i="0">
                <a:solidFill>
                  <a:srgbClr val="333333"/>
                </a:solidFill>
                <a:latin typeface="宋体" panose="02010600030101010101" pitchFamily="2" charset="-122"/>
                <a:ea typeface="宋体" panose="02010600030101010101" pitchFamily="2" charset="-122"/>
              </a:rPr>
              <a:t>从程序员角度总结来说</a:t>
            </a:r>
            <a:endParaRPr lang="zh-CN" altLang="en-US" sz="2000" b="0" i="0">
              <a:solidFill>
                <a:srgbClr val="333333"/>
              </a:solidFill>
              <a:latin typeface="宋体" panose="02010600030101010101" pitchFamily="2" charset="-122"/>
              <a:ea typeface="宋体" panose="02010600030101010101" pitchFamily="2" charset="-122"/>
            </a:endParaRPr>
          </a:p>
          <a:p>
            <a:pPr marL="457200" indent="-457200">
              <a:spcBef>
                <a:spcPts val="800"/>
              </a:spcBef>
              <a:spcAft>
                <a:spcPts val="800"/>
              </a:spcAft>
              <a:buFont typeface="+mj-lt"/>
              <a:buAutoNum type="arabicPeriod"/>
            </a:pPr>
            <a:r>
              <a:rPr lang="zh-CN" altLang="en-US" sz="2000" b="0" i="0">
                <a:solidFill>
                  <a:srgbClr val="333333"/>
                </a:solidFill>
                <a:latin typeface="宋体" panose="02010600030101010101" pitchFamily="2" charset="-122"/>
                <a:ea typeface="宋体" panose="02010600030101010101" pitchFamily="2" charset="-122"/>
              </a:rPr>
              <a:t>敏捷：云计算允许程序员在几分钟内部署和配置计算资源，而不需要等待传统硬件的采购和安装。这种快速响应能力使得开发团队能够更快地进行实验和迭代，迅速推出新功能，并快速响应市场需求的变化。</a:t>
            </a:r>
            <a:endParaRPr lang="zh-CN" altLang="en-US" sz="2000" b="0" i="0">
              <a:solidFill>
                <a:srgbClr val="333333"/>
              </a:solidFill>
              <a:latin typeface="宋体" panose="02010600030101010101" pitchFamily="2" charset="-122"/>
              <a:ea typeface="宋体" panose="02010600030101010101" pitchFamily="2" charset="-122"/>
            </a:endParaRPr>
          </a:p>
          <a:p>
            <a:pPr marL="457200" indent="-457200">
              <a:spcBef>
                <a:spcPts val="800"/>
              </a:spcBef>
              <a:spcAft>
                <a:spcPts val="800"/>
              </a:spcAft>
              <a:buFont typeface="+mj-lt"/>
              <a:buAutoNum type="arabicPeriod"/>
            </a:pPr>
            <a:r>
              <a:rPr lang="zh-CN" altLang="en-US" sz="2000" b="0" i="0">
                <a:solidFill>
                  <a:srgbClr val="333333"/>
                </a:solidFill>
                <a:latin typeface="宋体" panose="02010600030101010101" pitchFamily="2" charset="-122"/>
                <a:ea typeface="宋体" panose="02010600030101010101" pitchFamily="2" charset="-122"/>
              </a:rPr>
              <a:t>弹性：云服务提供商通常会提供自动扩展和负载均衡的功能，可以根据实时流量和负载自动调整计算资源。这意味着在高峰时期，系统可以自动分配更多资源以维持性能，而在需求降低时，则可以减少资源，从而优化成本和资源使用。</a:t>
            </a:r>
            <a:endParaRPr lang="zh-CN" altLang="en-US" sz="2000" b="0" i="0">
              <a:solidFill>
                <a:srgbClr val="333333"/>
              </a:solidFill>
              <a:latin typeface="宋体" panose="02010600030101010101" pitchFamily="2" charset="-122"/>
              <a:ea typeface="宋体" panose="02010600030101010101" pitchFamily="2" charset="-122"/>
            </a:endParaRPr>
          </a:p>
          <a:p>
            <a:pPr marL="457200" indent="-457200">
              <a:spcBef>
                <a:spcPts val="800"/>
              </a:spcBef>
              <a:spcAft>
                <a:spcPts val="800"/>
              </a:spcAft>
              <a:buFont typeface="+mj-lt"/>
              <a:buAutoNum type="arabicPeriod"/>
            </a:pPr>
            <a:r>
              <a:rPr lang="zh-CN" altLang="en-US" sz="2000" b="0" i="0">
                <a:solidFill>
                  <a:srgbClr val="333333"/>
                </a:solidFill>
                <a:latin typeface="宋体" panose="02010600030101010101" pitchFamily="2" charset="-122"/>
                <a:ea typeface="宋体" panose="02010600030101010101" pitchFamily="2" charset="-122"/>
              </a:rPr>
              <a:t>省钱：通过云计算，企业无需在硬件和基础设施上进行重大投资。按需计费模型使得企业只需为实际使用的资源付费，避免了闲置计算资源的浪费。此外，云服务通常还包含维护和支持，进一步降低了总拥有成本。</a:t>
            </a:r>
            <a:endParaRPr lang="zh-CN" altLang="en-US" sz="2000" b="0" i="0">
              <a:solidFill>
                <a:srgbClr val="333333"/>
              </a:solidFill>
              <a:latin typeface="宋体" panose="02010600030101010101" pitchFamily="2" charset="-122"/>
              <a:ea typeface="宋体" panose="02010600030101010101" pitchFamily="2" charset="-122"/>
            </a:endParaRPr>
          </a:p>
          <a:p>
            <a:pPr marL="457200" indent="-457200">
              <a:spcBef>
                <a:spcPts val="800"/>
              </a:spcBef>
              <a:spcAft>
                <a:spcPts val="800"/>
              </a:spcAft>
              <a:buFont typeface="+mj-lt"/>
              <a:buAutoNum type="arabicPeriod"/>
            </a:pPr>
            <a:r>
              <a:rPr lang="zh-CN" altLang="en-US" sz="2000" b="0" i="0">
                <a:solidFill>
                  <a:srgbClr val="333333"/>
                </a:solidFill>
                <a:latin typeface="宋体" panose="02010600030101010101" pitchFamily="2" charset="-122"/>
                <a:ea typeface="宋体" panose="02010600030101010101" pitchFamily="2" charset="-122"/>
              </a:rPr>
              <a:t>全球化：云计算服务提供商在全球设置了多个数据中心，这使得应用程序和数据能够部署在离用户更近的位置，减少网络延迟并提升访问速度。这种地理分布的能力还支持高可用性和灾难恢复，确保关键应用在遇到故障时仍能保持运营。</a:t>
            </a:r>
            <a:endParaRPr lang="zh-CN" altLang="en-US" sz="2000" b="0" i="0">
              <a:solidFill>
                <a:srgbClr val="333333"/>
              </a:solidFill>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F:\院楼照片.png院楼照片"/>
          <p:cNvPicPr>
            <a:picLocks noChangeAspect="1"/>
          </p:cNvPicPr>
          <p:nvPr/>
        </p:nvPicPr>
        <p:blipFill rotWithShape="1">
          <a:blip r:embed="rId1"/>
          <a:srcRect/>
          <a:stretch>
            <a:fillRect/>
          </a:stretch>
        </p:blipFill>
        <p:spPr>
          <a:xfrm>
            <a:off x="1" y="-1680246"/>
            <a:ext cx="12195173" cy="5372100"/>
          </a:xfrm>
          <a:prstGeom prst="rect">
            <a:avLst/>
          </a:prstGeom>
          <a:blipFill>
            <a:blip r:embed="rId2"/>
            <a:stretch>
              <a:fillRect/>
            </a:stretch>
          </a:blipFill>
        </p:spPr>
      </p:pic>
      <p:sp>
        <p:nvSpPr>
          <p:cNvPr id="6" name="矩形 5"/>
          <p:cNvSpPr/>
          <p:nvPr/>
        </p:nvSpPr>
        <p:spPr>
          <a:xfrm>
            <a:off x="-1" y="3691818"/>
            <a:ext cx="12195175" cy="9722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Times New Roman" panose="02020603050405020304" charset="0"/>
            </a:endParaRPr>
          </a:p>
        </p:txBody>
      </p:sp>
      <p:sp>
        <p:nvSpPr>
          <p:cNvPr id="10" name="椭圆 9"/>
          <p:cNvSpPr/>
          <p:nvPr/>
        </p:nvSpPr>
        <p:spPr>
          <a:xfrm flipH="1">
            <a:off x="192931" y="1684522"/>
            <a:ext cx="535365" cy="535365"/>
          </a:xfrm>
          <a:prstGeom prst="ellipse">
            <a:avLst/>
          </a:prstGeom>
          <a:solidFill>
            <a:schemeClr val="tx2">
              <a:lumMod val="60000"/>
              <a:lumOff val="40000"/>
            </a:schemeClr>
          </a:solidFill>
          <a:ln w="28575" cap="flat">
            <a:solidFill>
              <a:schemeClr val="tx2">
                <a:lumMod val="60000"/>
                <a:lumOff val="40000"/>
              </a:schemeClr>
            </a:solidFill>
            <a:prstDash val="solid"/>
            <a:miter lim="800000"/>
          </a:ln>
          <a:effectLst>
            <a:outerShdw blurRad="228600" dist="228600" dir="5400000" algn="t" rotWithShape="0">
              <a:schemeClr val="tx1">
                <a:lumMod val="85000"/>
                <a:lumOff val="15000"/>
                <a:alpha val="28000"/>
              </a:schemeClr>
            </a:outerShdw>
          </a:effectLst>
        </p:spPr>
        <p:txBody>
          <a:bodyPr vert="horz" wrap="square" lIns="91440" tIns="45720" rIns="91440" bIns="45720" numCol="1" anchor="t" anchorCtr="0" compatLnSpc="1"/>
          <a:lstStyle/>
          <a:p>
            <a:endParaRPr lang="zh-CN" altLang="en-US">
              <a:solidFill>
                <a:prstClr val="black"/>
              </a:solidFill>
              <a:cs typeface="Times New Roman" panose="02020603050405020304" charset="0"/>
            </a:endParaRPr>
          </a:p>
        </p:txBody>
      </p:sp>
      <p:sp>
        <p:nvSpPr>
          <p:cNvPr id="11" name="椭圆 10"/>
          <p:cNvSpPr/>
          <p:nvPr/>
        </p:nvSpPr>
        <p:spPr>
          <a:xfrm flipH="1">
            <a:off x="765863" y="2043356"/>
            <a:ext cx="353063" cy="353063"/>
          </a:xfrm>
          <a:prstGeom prst="ellipse">
            <a:avLst/>
          </a:prstGeom>
          <a:solidFill>
            <a:schemeClr val="tx2">
              <a:lumMod val="60000"/>
              <a:lumOff val="40000"/>
            </a:schemeClr>
          </a:solidFill>
          <a:ln w="28575" cap="flat">
            <a:solidFill>
              <a:schemeClr val="tx2">
                <a:lumMod val="60000"/>
                <a:lumOff val="40000"/>
              </a:schemeClr>
            </a:solidFill>
            <a:prstDash val="solid"/>
            <a:miter lim="800000"/>
          </a:ln>
          <a:effectLst>
            <a:outerShdw blurRad="228600" dist="228600" dir="5400000" algn="t" rotWithShape="0">
              <a:schemeClr val="tx1">
                <a:lumMod val="85000"/>
                <a:lumOff val="15000"/>
                <a:alpha val="28000"/>
              </a:schemeClr>
            </a:outerShdw>
          </a:effectLst>
        </p:spPr>
        <p:txBody>
          <a:bodyPr vert="horz" wrap="square" lIns="91440" tIns="45720" rIns="91440" bIns="45720" numCol="1" anchor="t" anchorCtr="0" compatLnSpc="1"/>
          <a:lstStyle/>
          <a:p>
            <a:endParaRPr lang="zh-CN" altLang="en-US">
              <a:solidFill>
                <a:prstClr val="black"/>
              </a:solidFill>
              <a:cs typeface="Times New Roman" panose="02020603050405020304" charset="0"/>
            </a:endParaRPr>
          </a:p>
        </p:txBody>
      </p:sp>
      <p:grpSp>
        <p:nvGrpSpPr>
          <p:cNvPr id="12" name="组合 11"/>
          <p:cNvGrpSpPr/>
          <p:nvPr/>
        </p:nvGrpSpPr>
        <p:grpSpPr>
          <a:xfrm>
            <a:off x="300990" y="302260"/>
            <a:ext cx="1691640" cy="1652905"/>
            <a:chOff x="1129232" y="711771"/>
            <a:chExt cx="1228944" cy="1228944"/>
          </a:xfrm>
        </p:grpSpPr>
        <p:grpSp>
          <p:nvGrpSpPr>
            <p:cNvPr id="13" name="组合 12"/>
            <p:cNvGrpSpPr/>
            <p:nvPr/>
          </p:nvGrpSpPr>
          <p:grpSpPr>
            <a:xfrm flipH="1">
              <a:off x="1129232" y="711771"/>
              <a:ext cx="1228944" cy="1228944"/>
              <a:chOff x="2848131" y="1860029"/>
              <a:chExt cx="3807502" cy="3807502"/>
            </a:xfrm>
          </p:grpSpPr>
          <p:sp>
            <p:nvSpPr>
              <p:cNvPr id="16" name="椭圆 15"/>
              <p:cNvSpPr/>
              <p:nvPr/>
            </p:nvSpPr>
            <p:spPr>
              <a:xfrm>
                <a:off x="2848131" y="1860029"/>
                <a:ext cx="3807502" cy="3807502"/>
              </a:xfrm>
              <a:prstGeom prst="ellipse">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cs typeface="Times New Roman" panose="02020603050405020304" charset="0"/>
                </a:endParaRPr>
              </a:p>
            </p:txBody>
          </p:sp>
          <p:sp>
            <p:nvSpPr>
              <p:cNvPr id="17" name="椭圆 16"/>
              <p:cNvSpPr/>
              <p:nvPr/>
            </p:nvSpPr>
            <p:spPr>
              <a:xfrm>
                <a:off x="2936814" y="1948725"/>
                <a:ext cx="3630123" cy="3630123"/>
              </a:xfrm>
              <a:prstGeom prst="ellipse">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cs typeface="Times New Roman" panose="02020603050405020304" charset="0"/>
                </a:endParaRPr>
              </a:p>
            </p:txBody>
          </p:sp>
        </p:grpSp>
        <p:sp>
          <p:nvSpPr>
            <p:cNvPr id="14" name="椭圆 13"/>
            <p:cNvSpPr/>
            <p:nvPr/>
          </p:nvSpPr>
          <p:spPr>
            <a:xfrm>
              <a:off x="1278439" y="859618"/>
              <a:ext cx="937494" cy="937494"/>
            </a:xfrm>
            <a:prstGeom prst="ellipse">
              <a:avLst/>
            </a:prstGeom>
            <a:solidFill>
              <a:schemeClr val="tx2">
                <a:lumMod val="60000"/>
                <a:lumOff val="40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Times New Roman" panose="02020603050405020304" charset="0"/>
              </a:endParaRPr>
            </a:p>
          </p:txBody>
        </p:sp>
        <p:sp>
          <p:nvSpPr>
            <p:cNvPr id="15" name="文本框 4"/>
            <p:cNvSpPr txBox="1"/>
            <p:nvPr/>
          </p:nvSpPr>
          <p:spPr>
            <a:xfrm>
              <a:off x="1188754" y="1074469"/>
              <a:ext cx="1120366" cy="525476"/>
            </a:xfrm>
            <a:prstGeom prst="rect">
              <a:avLst/>
            </a:prstGeom>
            <a:noFill/>
          </p:spPr>
          <p:txBody>
            <a:bodyPr wrap="square" rtlCol="0">
              <a:spAutoFit/>
            </a:bodyPr>
            <a:lstStyle/>
            <a:p>
              <a:pPr algn="ctr"/>
              <a:r>
                <a:rPr lang="en-US" altLang="zh-CN" sz="4000" b="1" dirty="0">
                  <a:solidFill>
                    <a:schemeClr val="bg1"/>
                  </a:solidFill>
                  <a:latin typeface="Cambria Math" panose="02040503050406030204" pitchFamily="18" charset="0"/>
                  <a:ea typeface="宋体" panose="02010600030101010101" pitchFamily="2" charset="-122"/>
                  <a:cs typeface="Times New Roman" panose="02020603050405020304" charset="0"/>
                </a:rPr>
                <a:t>2024</a:t>
              </a:r>
              <a:endParaRPr lang="en-US" altLang="zh-CN" sz="4000" b="1" dirty="0">
                <a:solidFill>
                  <a:schemeClr val="bg1"/>
                </a:solidFill>
                <a:latin typeface="Cambria Math" panose="02040503050406030204" pitchFamily="18" charset="0"/>
                <a:ea typeface="宋体" panose="02010600030101010101" pitchFamily="2" charset="-122"/>
                <a:cs typeface="Times New Roman" panose="02020603050405020304" charset="0"/>
              </a:endParaRPr>
            </a:p>
          </p:txBody>
        </p:sp>
      </p:grpSp>
      <p:sp>
        <p:nvSpPr>
          <p:cNvPr id="18" name="椭圆 17"/>
          <p:cNvSpPr/>
          <p:nvPr/>
        </p:nvSpPr>
        <p:spPr>
          <a:xfrm flipH="1">
            <a:off x="1751699" y="297645"/>
            <a:ext cx="713692" cy="713693"/>
          </a:xfrm>
          <a:prstGeom prst="ellipse">
            <a:avLst/>
          </a:prstGeom>
          <a:solidFill>
            <a:schemeClr val="tx2">
              <a:lumMod val="60000"/>
              <a:lumOff val="40000"/>
            </a:schemeClr>
          </a:solidFill>
          <a:ln w="28575" cap="flat">
            <a:solidFill>
              <a:schemeClr val="tx2">
                <a:lumMod val="60000"/>
                <a:lumOff val="40000"/>
              </a:schemeClr>
            </a:solidFill>
            <a:prstDash val="solid"/>
            <a:miter lim="800000"/>
          </a:ln>
          <a:effectLst>
            <a:outerShdw blurRad="228600" dist="228600" dir="5400000" algn="t" rotWithShape="0">
              <a:schemeClr val="tx1">
                <a:lumMod val="85000"/>
                <a:lumOff val="15000"/>
                <a:alpha val="28000"/>
              </a:schemeClr>
            </a:outerShdw>
          </a:effectLst>
        </p:spPr>
        <p:txBody>
          <a:bodyPr vert="horz" wrap="square" lIns="91440" tIns="45720" rIns="91440" bIns="45720" numCol="1" anchor="t" anchorCtr="0" compatLnSpc="1"/>
          <a:lstStyle/>
          <a:p>
            <a:endParaRPr lang="zh-CN" altLang="en-US">
              <a:solidFill>
                <a:prstClr val="black"/>
              </a:solidFill>
              <a:cs typeface="Times New Roman" panose="02020603050405020304" charset="0"/>
            </a:endParaRPr>
          </a:p>
        </p:txBody>
      </p:sp>
      <p:sp>
        <p:nvSpPr>
          <p:cNvPr id="19" name="椭圆 18"/>
          <p:cNvSpPr/>
          <p:nvPr/>
        </p:nvSpPr>
        <p:spPr>
          <a:xfrm flipH="1">
            <a:off x="1533123" y="27980"/>
            <a:ext cx="319702" cy="319702"/>
          </a:xfrm>
          <a:prstGeom prst="ellipse">
            <a:avLst/>
          </a:prstGeom>
          <a:solidFill>
            <a:schemeClr val="tx2">
              <a:lumMod val="60000"/>
              <a:lumOff val="40000"/>
            </a:schemeClr>
          </a:solidFill>
          <a:ln w="28575" cap="flat">
            <a:solidFill>
              <a:schemeClr val="tx2">
                <a:lumMod val="60000"/>
                <a:lumOff val="40000"/>
              </a:schemeClr>
            </a:solidFill>
            <a:prstDash val="solid"/>
            <a:miter lim="800000"/>
          </a:ln>
          <a:effectLst>
            <a:outerShdw blurRad="228600" dist="228600" dir="5400000" algn="t" rotWithShape="0">
              <a:schemeClr val="tx1">
                <a:lumMod val="85000"/>
                <a:lumOff val="15000"/>
                <a:alpha val="28000"/>
              </a:schemeClr>
            </a:outerShdw>
          </a:effectLst>
        </p:spPr>
        <p:txBody>
          <a:bodyPr vert="horz" wrap="square" lIns="91440" tIns="45720" rIns="91440" bIns="45720" numCol="1" anchor="t" anchorCtr="0" compatLnSpc="1"/>
          <a:lstStyle/>
          <a:p>
            <a:endParaRPr lang="zh-CN" altLang="en-US">
              <a:solidFill>
                <a:prstClr val="black"/>
              </a:solidFill>
              <a:cs typeface="Times New Roman" panose="02020603050405020304" charset="0"/>
            </a:endParaRPr>
          </a:p>
        </p:txBody>
      </p:sp>
      <p:sp>
        <p:nvSpPr>
          <p:cNvPr id="65" name="矩形 64"/>
          <p:cNvSpPr/>
          <p:nvPr/>
        </p:nvSpPr>
        <p:spPr>
          <a:xfrm>
            <a:off x="2641203" y="4706973"/>
            <a:ext cx="7256145" cy="1106805"/>
          </a:xfrm>
          <a:prstGeom prst="rect">
            <a:avLst/>
          </a:prstGeom>
        </p:spPr>
        <p:txBody>
          <a:bodyPr wrap="square">
            <a:spAutoFit/>
          </a:bodyPr>
          <a:lstStyle/>
          <a:p>
            <a:pPr algn="ctr"/>
            <a:r>
              <a:rPr lang="zh-CN" altLang="en-US" sz="6000" b="1" dirty="0">
                <a:solidFill>
                  <a:srgbClr val="0070C0"/>
                </a:solidFill>
                <a:latin typeface="华文新魏" panose="02010800040101010101" pitchFamily="2" charset="-122"/>
                <a:ea typeface="华文新魏" panose="02010800040101010101" pitchFamily="2" charset="-122"/>
                <a:cs typeface="Times New Roman" panose="02020603050405020304" charset="0"/>
              </a:rPr>
              <a:t>感谢聆听</a:t>
            </a:r>
            <a:r>
              <a:rPr lang="zh-CN" altLang="en-US" sz="6600" b="1" dirty="0">
                <a:solidFill>
                  <a:srgbClr val="0070C0"/>
                </a:solidFill>
                <a:latin typeface="华文新魏" panose="02010800040101010101" pitchFamily="2" charset="-122"/>
                <a:ea typeface="华文新魏" panose="02010800040101010101" pitchFamily="2" charset="-122"/>
                <a:cs typeface="Times New Roman" panose="02020603050405020304" charset="0"/>
              </a:rPr>
              <a:t>！</a:t>
            </a:r>
            <a:endParaRPr lang="zh-CN" altLang="en-US" sz="6600" b="1" dirty="0">
              <a:solidFill>
                <a:srgbClr val="0070C0"/>
              </a:solidFill>
              <a:latin typeface="华文新魏" panose="02010800040101010101" pitchFamily="2" charset="-122"/>
              <a:ea typeface="华文新魏" panose="02010800040101010101" pitchFamily="2" charset="-122"/>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100"/>
    </mc:Choice>
    <mc:Fallback>
      <p:transition spd="slow"/>
    </mc:Fallback>
  </mc:AlternateContent>
</p:sld>
</file>

<file path=ppt/tags/tag1.xml><?xml version="1.0" encoding="utf-8"?>
<p:tagLst xmlns:p="http://schemas.openxmlformats.org/presentationml/2006/main">
  <p:tag name="COMMONDATA" val="eyJoZGlkIjoiYTIwNTY3ZGY4Njk1Zjg0ZDI3ODMyZTNjY2QzOWVkM2E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
      <a:majorFont>
        <a:latin typeface="Cambria Math"/>
        <a:ea typeface="宋体"/>
        <a:cs typeface=""/>
      </a:majorFont>
      <a:minorFont>
        <a:latin typeface="Cambria Math"/>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1804</Words>
  <Application>WPS 演示</Application>
  <PresentationFormat>自定义</PresentationFormat>
  <Paragraphs>69</Paragraphs>
  <Slides>9</Slides>
  <Notes>4</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7</vt:i4>
      </vt:variant>
      <vt:variant>
        <vt:lpstr>幻灯片标题</vt:lpstr>
      </vt:variant>
      <vt:variant>
        <vt:i4>9</vt:i4>
      </vt:variant>
    </vt:vector>
  </HeadingPairs>
  <TitlesOfParts>
    <vt:vector size="29" baseType="lpstr">
      <vt:lpstr>Arial</vt:lpstr>
      <vt:lpstr>宋体</vt:lpstr>
      <vt:lpstr>Wingdings</vt:lpstr>
      <vt:lpstr>Times New Roman</vt:lpstr>
      <vt:lpstr>Impact</vt:lpstr>
      <vt:lpstr>微软雅黑</vt:lpstr>
      <vt:lpstr>Wingdings</vt:lpstr>
      <vt:lpstr>等线</vt:lpstr>
      <vt:lpstr>Cambria Math</vt:lpstr>
      <vt:lpstr>华文新魏</vt:lpstr>
      <vt:lpstr>Arial Unicode MS</vt:lpstr>
      <vt:lpstr>Calibri</vt:lpstr>
      <vt:lpstr>Office 主题​​</vt:lpstr>
      <vt:lpstr>Equation.KSEE3</vt:lpstr>
      <vt:lpstr>Equation.KSEE3</vt:lpstr>
      <vt:lpstr>Equation.KSEE3</vt:lpstr>
      <vt:lpstr>Equation.KSEE3</vt:lpstr>
      <vt:lpstr>Equation.KSEE3</vt:lpstr>
      <vt:lpstr>Equation.KSEE3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ypppt</dc:creator>
  <cp:keywords>http:/www.ypppt.com</cp:keywords>
  <dc:description>http://www.ypppt.com/</dc:description>
  <cp:lastModifiedBy>Faith.</cp:lastModifiedBy>
  <cp:revision>669</cp:revision>
  <dcterms:created xsi:type="dcterms:W3CDTF">2016-03-04T02:23:00Z</dcterms:created>
  <dcterms:modified xsi:type="dcterms:W3CDTF">2024-10-30T15:22:06Z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2052-12.1.0.18608</vt:lpwstr>
  </property>
  <property fmtid="{D5CDD505-2E9C-101B-9397-08002B2CF9AE}" pid="3" name="ICV">
    <vt:lpwstr>2FF9BED7CE20432893F5813E309C5616</vt:lpwstr>
  </property>
</Properties>
</file>